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4"/>
  </p:sldMasterIdLst>
  <p:notesMasterIdLst>
    <p:notesMasterId r:id="rId95"/>
  </p:notesMasterIdLst>
  <p:sldIdLst>
    <p:sldId id="367" r:id="rId5"/>
    <p:sldId id="369" r:id="rId6"/>
    <p:sldId id="258" r:id="rId7"/>
    <p:sldId id="259" r:id="rId8"/>
    <p:sldId id="260" r:id="rId9"/>
    <p:sldId id="261" r:id="rId10"/>
    <p:sldId id="268" r:id="rId11"/>
    <p:sldId id="262" r:id="rId12"/>
    <p:sldId id="264" r:id="rId13"/>
    <p:sldId id="266" r:id="rId14"/>
    <p:sldId id="265" r:id="rId15"/>
    <p:sldId id="263" r:id="rId16"/>
    <p:sldId id="267" r:id="rId17"/>
    <p:sldId id="365" r:id="rId18"/>
    <p:sldId id="370" r:id="rId19"/>
    <p:sldId id="338" r:id="rId20"/>
    <p:sldId id="339" r:id="rId21"/>
    <p:sldId id="283" r:id="rId22"/>
    <p:sldId id="284" r:id="rId23"/>
    <p:sldId id="285" r:id="rId24"/>
    <p:sldId id="340" r:id="rId25"/>
    <p:sldId id="273" r:id="rId26"/>
    <p:sldId id="341" r:id="rId27"/>
    <p:sldId id="275" r:id="rId28"/>
    <p:sldId id="276" r:id="rId29"/>
    <p:sldId id="287" r:id="rId30"/>
    <p:sldId id="278" r:id="rId31"/>
    <p:sldId id="279" r:id="rId32"/>
    <p:sldId id="280" r:id="rId33"/>
    <p:sldId id="281" r:id="rId34"/>
    <p:sldId id="342" r:id="rId35"/>
    <p:sldId id="282" r:id="rId36"/>
    <p:sldId id="343" r:id="rId37"/>
    <p:sldId id="291" r:id="rId38"/>
    <p:sldId id="344" r:id="rId39"/>
    <p:sldId id="300" r:id="rId40"/>
    <p:sldId id="301" r:id="rId41"/>
    <p:sldId id="292" r:id="rId42"/>
    <p:sldId id="346" r:id="rId43"/>
    <p:sldId id="294" r:id="rId44"/>
    <p:sldId id="297" r:id="rId45"/>
    <p:sldId id="302" r:id="rId46"/>
    <p:sldId id="306" r:id="rId47"/>
    <p:sldId id="310" r:id="rId48"/>
    <p:sldId id="304" r:id="rId49"/>
    <p:sldId id="308" r:id="rId50"/>
    <p:sldId id="307" r:id="rId51"/>
    <p:sldId id="311" r:id="rId52"/>
    <p:sldId id="312" r:id="rId53"/>
    <p:sldId id="313" r:id="rId54"/>
    <p:sldId id="315" r:id="rId55"/>
    <p:sldId id="316" r:id="rId56"/>
    <p:sldId id="347" r:id="rId57"/>
    <p:sldId id="348" r:id="rId58"/>
    <p:sldId id="321" r:id="rId59"/>
    <p:sldId id="349" r:id="rId60"/>
    <p:sldId id="322" r:id="rId61"/>
    <p:sldId id="351" r:id="rId62"/>
    <p:sldId id="371" r:id="rId63"/>
    <p:sldId id="372" r:id="rId64"/>
    <p:sldId id="385" r:id="rId65"/>
    <p:sldId id="380" r:id="rId66"/>
    <p:sldId id="381" r:id="rId67"/>
    <p:sldId id="382" r:id="rId68"/>
    <p:sldId id="383" r:id="rId69"/>
    <p:sldId id="384" r:id="rId70"/>
    <p:sldId id="373" r:id="rId71"/>
    <p:sldId id="374" r:id="rId72"/>
    <p:sldId id="375" r:id="rId73"/>
    <p:sldId id="376" r:id="rId74"/>
    <p:sldId id="377" r:id="rId75"/>
    <p:sldId id="378" r:id="rId76"/>
    <p:sldId id="379" r:id="rId77"/>
    <p:sldId id="352" r:id="rId78"/>
    <p:sldId id="353" r:id="rId79"/>
    <p:sldId id="326" r:id="rId80"/>
    <p:sldId id="327" r:id="rId81"/>
    <p:sldId id="328" r:id="rId82"/>
    <p:sldId id="329" r:id="rId83"/>
    <p:sldId id="354" r:id="rId84"/>
    <p:sldId id="355" r:id="rId85"/>
    <p:sldId id="356" r:id="rId86"/>
    <p:sldId id="357" r:id="rId87"/>
    <p:sldId id="368" r:id="rId88"/>
    <p:sldId id="333" r:id="rId89"/>
    <p:sldId id="361" r:id="rId90"/>
    <p:sldId id="360" r:id="rId91"/>
    <p:sldId id="362" r:id="rId92"/>
    <p:sldId id="363" r:id="rId93"/>
    <p:sldId id="364" r:id="rId9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5243" autoAdjust="0"/>
  </p:normalViewPr>
  <p:slideViewPr>
    <p:cSldViewPr>
      <p:cViewPr>
        <p:scale>
          <a:sx n="70" d="100"/>
          <a:sy n="70" d="100"/>
        </p:scale>
        <p:origin x="-1164" y="-468"/>
      </p:cViewPr>
      <p:guideLst>
        <p:guide orient="horz" pos="2160"/>
        <p:guide pos="2880"/>
      </p:guideLst>
    </p:cSldViewPr>
  </p:slideViewPr>
  <p:notesTextViewPr>
    <p:cViewPr>
      <p:scale>
        <a:sx n="1" d="1"/>
        <a:sy n="1" d="1"/>
      </p:scale>
      <p:origin x="0" y="0"/>
    </p:cViewPr>
  </p:notesTextViewPr>
  <p:sorterViewPr>
    <p:cViewPr>
      <p:scale>
        <a:sx n="100" d="100"/>
        <a:sy n="100" d="100"/>
      </p:scale>
      <p:origin x="0" y="11238"/>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slide" Target="slides/slide85.xml"/><Relationship Id="rId97"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6A4FF3B-128A-4390-8C6F-351013D7CE9C}" type="datetimeFigureOut">
              <a:rPr lang="fa-IR" smtClean="0"/>
              <a:pPr/>
              <a:t>1436/03/13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CB1B5DA-3A6A-499C-9CE2-5D0FF10F3196}" type="slidenum">
              <a:rPr lang="fa-IR" smtClean="0"/>
              <a:pPr/>
              <a:t>‹#›</a:t>
            </a:fld>
            <a:endParaRPr lang="fa-IR"/>
          </a:p>
        </p:txBody>
      </p:sp>
    </p:spTree>
    <p:extLst>
      <p:ext uri="{BB962C8B-B14F-4D97-AF65-F5344CB8AC3E}">
        <p14:creationId xmlns:p14="http://schemas.microsoft.com/office/powerpoint/2010/main" xmlns="" val="52668457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CB1B5DA-3A6A-499C-9CE2-5D0FF10F3196}" type="slidenum">
              <a:rPr lang="fa-IR" smtClean="0"/>
              <a:pPr/>
              <a:t>1</a:t>
            </a:fld>
            <a:endParaRPr lang="fa-IR"/>
          </a:p>
        </p:txBody>
      </p:sp>
    </p:spTree>
    <p:extLst>
      <p:ext uri="{BB962C8B-B14F-4D97-AF65-F5344CB8AC3E}">
        <p14:creationId xmlns:p14="http://schemas.microsoft.com/office/powerpoint/2010/main" xmlns="" val="2043981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CB1B5DA-3A6A-499C-9CE2-5D0FF10F3196}" type="slidenum">
              <a:rPr lang="fa-IR" smtClean="0"/>
              <a:pPr/>
              <a:t>22</a:t>
            </a:fld>
            <a:endParaRPr lang="fa-IR"/>
          </a:p>
        </p:txBody>
      </p:sp>
    </p:spTree>
    <p:extLst>
      <p:ext uri="{BB962C8B-B14F-4D97-AF65-F5344CB8AC3E}">
        <p14:creationId xmlns:p14="http://schemas.microsoft.com/office/powerpoint/2010/main" xmlns="" val="436603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CB1B5DA-3A6A-499C-9CE2-5D0FF10F3196}" type="slidenum">
              <a:rPr lang="fa-IR" smtClean="0"/>
              <a:pPr/>
              <a:t>24</a:t>
            </a:fld>
            <a:endParaRPr lang="fa-IR"/>
          </a:p>
        </p:txBody>
      </p:sp>
    </p:spTree>
    <p:extLst>
      <p:ext uri="{BB962C8B-B14F-4D97-AF65-F5344CB8AC3E}">
        <p14:creationId xmlns:p14="http://schemas.microsoft.com/office/powerpoint/2010/main" xmlns="" val="109535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CB1B5DA-3A6A-499C-9CE2-5D0FF10F3196}" type="slidenum">
              <a:rPr lang="fa-IR" smtClean="0"/>
              <a:pPr/>
              <a:t>52</a:t>
            </a:fld>
            <a:endParaRPr lang="fa-IR"/>
          </a:p>
        </p:txBody>
      </p:sp>
    </p:spTree>
    <p:extLst>
      <p:ext uri="{BB962C8B-B14F-4D97-AF65-F5344CB8AC3E}">
        <p14:creationId xmlns:p14="http://schemas.microsoft.com/office/powerpoint/2010/main" xmlns="" val="521289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B8174CA-ACED-4886-B516-5D6E63BBFACE}" type="datetimeFigureOut">
              <a:rPr lang="fa-IR" smtClean="0"/>
              <a:pPr/>
              <a:t>1436/03/13</a:t>
            </a:fld>
            <a:endParaRPr lang="fa-IR"/>
          </a:p>
        </p:txBody>
      </p:sp>
      <p:sp>
        <p:nvSpPr>
          <p:cNvPr id="17" name="Footer Placeholder 16"/>
          <p:cNvSpPr>
            <a:spLocks noGrp="1"/>
          </p:cNvSpPr>
          <p:nvPr>
            <p:ph type="ftr" sz="quarter" idx="11"/>
          </p:nvPr>
        </p:nvSpPr>
        <p:spPr/>
        <p:txBody>
          <a:bodyPr/>
          <a:lstStyle/>
          <a:p>
            <a:endParaRPr lang="fa-I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9BA388-F570-46DB-B921-6E9F68542879}" type="slidenum">
              <a:rPr lang="fa-IR" smtClean="0"/>
              <a:pPr/>
              <a:t>‹#›</a:t>
            </a:fld>
            <a:endParaRPr lang="fa-I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174CA-ACED-4886-B516-5D6E63BBFACE}" type="datetimeFigureOut">
              <a:rPr lang="fa-IR" smtClean="0"/>
              <a:pPr/>
              <a:t>1436/03/13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49BA388-F570-46DB-B921-6E9F68542879}"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49BA388-F570-46DB-B921-6E9F68542879}" type="slidenum">
              <a:rPr lang="fa-IR" smtClean="0"/>
              <a:pPr/>
              <a:t>‹#›</a:t>
            </a:fld>
            <a:endParaRPr lang="fa-I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174CA-ACED-4886-B516-5D6E63BBFACE}" type="datetimeFigureOut">
              <a:rPr lang="fa-IR" smtClean="0"/>
              <a:pPr/>
              <a:t>1436/03/13</a:t>
            </a:fld>
            <a:endParaRPr lang="fa-IR"/>
          </a:p>
        </p:txBody>
      </p:sp>
      <p:sp>
        <p:nvSpPr>
          <p:cNvPr id="5" name="Footer Placeholder 4"/>
          <p:cNvSpPr>
            <a:spLocks noGrp="1"/>
          </p:cNvSpPr>
          <p:nvPr>
            <p:ph type="ftr" sz="quarter" idx="11"/>
          </p:nvPr>
        </p:nvSpPr>
        <p:spPr/>
        <p:txBody>
          <a:bodyPr/>
          <a:lstStyle/>
          <a:p>
            <a:endParaRPr lang="fa-I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B8174CA-ACED-4886-B516-5D6E63BBFACE}" type="datetimeFigureOut">
              <a:rPr lang="fa-IR" smtClean="0"/>
              <a:pPr/>
              <a:t>1436/03/13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4361688" y="1026372"/>
            <a:ext cx="457200" cy="441325"/>
          </a:xfrm>
        </p:spPr>
        <p:txBody>
          <a:bodyPr/>
          <a:lstStyle/>
          <a:p>
            <a:fld id="{949BA388-F570-46DB-B921-6E9F68542879}" type="slidenum">
              <a:rPr lang="fa-IR" smtClean="0"/>
              <a:pPr/>
              <a:t>‹#›</a:t>
            </a:fld>
            <a:endParaRPr lang="fa-I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fa-IR"/>
          </a:p>
        </p:txBody>
      </p:sp>
      <p:sp>
        <p:nvSpPr>
          <p:cNvPr id="4" name="Date Placeholder 3"/>
          <p:cNvSpPr>
            <a:spLocks noGrp="1"/>
          </p:cNvSpPr>
          <p:nvPr>
            <p:ph type="dt" sz="half" idx="10"/>
          </p:nvPr>
        </p:nvSpPr>
        <p:spPr/>
        <p:txBody>
          <a:bodyPr/>
          <a:lstStyle/>
          <a:p>
            <a:fld id="{1B8174CA-ACED-4886-B516-5D6E63BBFACE}" type="datetimeFigureOut">
              <a:rPr lang="fa-IR" smtClean="0"/>
              <a:pPr/>
              <a:t>1436/03/13</a:t>
            </a:fld>
            <a:endParaRPr lang="fa-I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9BA388-F570-46DB-B921-6E9F68542879}" type="slidenum">
              <a:rPr lang="fa-IR" smtClean="0"/>
              <a:pPr/>
              <a:t>‹#›</a:t>
            </a:fld>
            <a:endParaRPr lang="fa-I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B8174CA-ACED-4886-B516-5D6E63BBFACE}" type="datetimeFigureOut">
              <a:rPr lang="fa-IR" smtClean="0"/>
              <a:pPr/>
              <a:t>1436/03/13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49BA388-F570-46DB-B921-6E9F68542879}" type="slidenum">
              <a:rPr lang="fa-IR" smtClean="0"/>
              <a:pPr/>
              <a:t>‹#›</a:t>
            </a:fld>
            <a:endParaRPr lang="fa-I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B8174CA-ACED-4886-B516-5D6E63BBFACE}" type="datetimeFigureOut">
              <a:rPr lang="fa-IR" smtClean="0"/>
              <a:pPr/>
              <a:t>1436/03/13</a:t>
            </a:fld>
            <a:endParaRPr lang="fa-IR"/>
          </a:p>
        </p:txBody>
      </p:sp>
      <p:sp>
        <p:nvSpPr>
          <p:cNvPr id="8" name="Footer Placeholder 7"/>
          <p:cNvSpPr>
            <a:spLocks noGrp="1"/>
          </p:cNvSpPr>
          <p:nvPr>
            <p:ph type="ftr" sz="quarter" idx="11"/>
          </p:nvPr>
        </p:nvSpPr>
        <p:spPr>
          <a:xfrm>
            <a:off x="304800" y="6409944"/>
            <a:ext cx="3581400" cy="365760"/>
          </a:xfrm>
        </p:spPr>
        <p:txBody>
          <a:bodyPr/>
          <a:lstStyle/>
          <a:p>
            <a:endParaRPr lang="fa-I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49BA388-F570-46DB-B921-6E9F68542879}" type="slidenum">
              <a:rPr lang="fa-IR" smtClean="0"/>
              <a:pPr/>
              <a:t>‹#›</a:t>
            </a:fld>
            <a:endParaRPr lang="fa-I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8174CA-ACED-4886-B516-5D6E63BBFACE}" type="datetimeFigureOut">
              <a:rPr lang="fa-IR" smtClean="0"/>
              <a:pPr/>
              <a:t>1436/03/13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a:xfrm>
            <a:off x="4343400" y="1036020"/>
            <a:ext cx="457200" cy="441325"/>
          </a:xfrm>
        </p:spPr>
        <p:txBody>
          <a:bodyPr/>
          <a:lstStyle/>
          <a:p>
            <a:fld id="{949BA388-F570-46DB-B921-6E9F68542879}"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B8174CA-ACED-4886-B516-5D6E63BBFACE}" type="datetimeFigureOut">
              <a:rPr lang="fa-IR" smtClean="0"/>
              <a:pPr/>
              <a:t>1436/03/13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49BA388-F570-46DB-B921-6E9F68542879}"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49BA388-F570-46DB-B921-6E9F68542879}" type="slidenum">
              <a:rPr lang="fa-IR" smtClean="0"/>
              <a:pPr/>
              <a:t>‹#›</a:t>
            </a:fld>
            <a:endParaRPr lang="fa-I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B8174CA-ACED-4886-B516-5D6E63BBFACE}" type="datetimeFigureOut">
              <a:rPr lang="fa-IR" smtClean="0"/>
              <a:pPr/>
              <a:t>1436/03/13</a:t>
            </a:fld>
            <a:endParaRPr lang="fa-IR"/>
          </a:p>
        </p:txBody>
      </p:sp>
      <p:sp>
        <p:nvSpPr>
          <p:cNvPr id="6" name="Footer Placeholder 5"/>
          <p:cNvSpPr>
            <a:spLocks noGrp="1"/>
          </p:cNvSpPr>
          <p:nvPr>
            <p:ph type="ftr" sz="quarter" idx="11"/>
          </p:nvPr>
        </p:nvSpPr>
        <p:spPr>
          <a:xfrm>
            <a:off x="301752" y="6410848"/>
            <a:ext cx="3383280" cy="365760"/>
          </a:xfrm>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49BA388-F570-46DB-B921-6E9F68542879}" type="slidenum">
              <a:rPr lang="fa-IR" smtClean="0"/>
              <a:pPr/>
              <a:t>‹#›</a:t>
            </a:fld>
            <a:endParaRPr lang="fa-I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B8174CA-ACED-4886-B516-5D6E63BBFACE}" type="datetimeFigureOut">
              <a:rPr lang="fa-IR" smtClean="0"/>
              <a:pPr/>
              <a:t>1436/03/13</a:t>
            </a:fld>
            <a:endParaRPr lang="fa-IR"/>
          </a:p>
        </p:txBody>
      </p:sp>
      <p:sp>
        <p:nvSpPr>
          <p:cNvPr id="6" name="Footer Placeholder 5"/>
          <p:cNvSpPr>
            <a:spLocks noGrp="1"/>
          </p:cNvSpPr>
          <p:nvPr>
            <p:ph type="ftr" sz="quarter" idx="11"/>
          </p:nvPr>
        </p:nvSpPr>
        <p:spPr>
          <a:xfrm>
            <a:off x="301752" y="6410848"/>
            <a:ext cx="3584448" cy="365760"/>
          </a:xfrm>
        </p:spPr>
        <p:txBody>
          <a:bodyPr/>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B8174CA-ACED-4886-B516-5D6E63BBFACE}" type="datetimeFigureOut">
              <a:rPr lang="fa-IR" smtClean="0"/>
              <a:pPr/>
              <a:t>1436/03/13</a:t>
            </a:fld>
            <a:endParaRPr lang="fa-I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a-I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49BA388-F570-46DB-B921-6E9F68542879}" type="slidenum">
              <a:rPr lang="fa-IR" smtClean="0"/>
              <a:pPr/>
              <a:t>‹#›</a:t>
            </a:fld>
            <a:endParaRPr lang="fa-I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752600" y="3429000"/>
            <a:ext cx="5791200" cy="1828800"/>
          </a:xfrm>
        </p:spPr>
        <p:txBody>
          <a:bodyPr>
            <a:normAutofit fontScale="70000" lnSpcReduction="20000"/>
          </a:bodyPr>
          <a:lstStyle/>
          <a:p>
            <a:pPr>
              <a:lnSpc>
                <a:spcPct val="200000"/>
              </a:lnSpc>
            </a:pPr>
            <a:r>
              <a:rPr lang="fa-IR" sz="4000" i="1" dirty="0" smtClean="0">
                <a:solidFill>
                  <a:schemeClr val="tx1"/>
                </a:solidFill>
                <a:cs typeface="B Titr" pitchFamily="2" charset="-78"/>
              </a:rPr>
              <a:t>دکتر آتوسا سلیمانیان</a:t>
            </a:r>
          </a:p>
          <a:p>
            <a:pPr>
              <a:lnSpc>
                <a:spcPct val="200000"/>
              </a:lnSpc>
            </a:pPr>
            <a:r>
              <a:rPr lang="fa-IR" sz="4000" i="1" dirty="0" smtClean="0">
                <a:solidFill>
                  <a:schemeClr val="tx1"/>
                </a:solidFill>
                <a:cs typeface="B Titr" pitchFamily="2" charset="-78"/>
              </a:rPr>
              <a:t>دفتر آموزش و ارتقای سلامت</a:t>
            </a:r>
            <a:endParaRPr lang="fa-IR" sz="4000" i="1" dirty="0">
              <a:solidFill>
                <a:schemeClr val="tx1"/>
              </a:solidFill>
              <a:cs typeface="B Titr" pitchFamily="2" charset="-78"/>
            </a:endParaRPr>
          </a:p>
        </p:txBody>
      </p:sp>
      <p:sp>
        <p:nvSpPr>
          <p:cNvPr id="6" name="Title 5"/>
          <p:cNvSpPr>
            <a:spLocks noGrp="1"/>
          </p:cNvSpPr>
          <p:nvPr>
            <p:ph type="ctrTitle"/>
          </p:nvPr>
        </p:nvSpPr>
        <p:spPr>
          <a:xfrm>
            <a:off x="533400" y="914400"/>
            <a:ext cx="7772400" cy="1066800"/>
          </a:xfrm>
        </p:spPr>
        <p:txBody>
          <a:bodyPr>
            <a:noAutofit/>
          </a:bodyPr>
          <a:lstStyle/>
          <a:p>
            <a:r>
              <a:rPr lang="fa-IR" sz="4400" dirty="0" smtClean="0">
                <a:solidFill>
                  <a:schemeClr val="bg2">
                    <a:lumMod val="50000"/>
                  </a:schemeClr>
                </a:solidFill>
                <a:cs typeface="B Titr" pitchFamily="2" charset="-78"/>
              </a:rPr>
              <a:t>برقرای ارتباط استراتژیک برای ارتقای سلامت</a:t>
            </a:r>
            <a:endParaRPr lang="fa-IR" sz="4400" dirty="0">
              <a:solidFill>
                <a:schemeClr val="bg2">
                  <a:lumMod val="50000"/>
                </a:schemeClr>
              </a:solidFill>
              <a:cs typeface="B Titr" pitchFamily="2" charset="-78"/>
            </a:endParaRPr>
          </a:p>
        </p:txBody>
      </p:sp>
    </p:spTree>
    <p:extLst>
      <p:ext uri="{BB962C8B-B14F-4D97-AF65-F5344CB8AC3E}">
        <p14:creationId xmlns:p14="http://schemas.microsoft.com/office/powerpoint/2010/main" xmlns="" val="10819958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143000"/>
          </a:xfrm>
        </p:spPr>
        <p:txBody>
          <a:bodyPr>
            <a:noAutofit/>
          </a:bodyPr>
          <a:lstStyle/>
          <a:p>
            <a:r>
              <a:rPr lang="fa-IR" sz="3600" dirty="0" smtClean="0">
                <a:solidFill>
                  <a:schemeClr val="tx1"/>
                </a:solidFill>
                <a:cs typeface="B Titr" pitchFamily="2" charset="-78"/>
              </a:rPr>
              <a:t>روش های كسب اطلاعات مورد نياز جهت تحليل وضعيت موجود</a:t>
            </a:r>
            <a:endParaRPr lang="fa-IR" sz="3600" dirty="0">
              <a:solidFill>
                <a:schemeClr val="tx1"/>
              </a:solidFill>
            </a:endParaRPr>
          </a:p>
        </p:txBody>
      </p:sp>
      <p:sp>
        <p:nvSpPr>
          <p:cNvPr id="3" name="Content Placeholder 2"/>
          <p:cNvSpPr>
            <a:spLocks noGrp="1"/>
          </p:cNvSpPr>
          <p:nvPr>
            <p:ph sz="quarter" idx="1"/>
          </p:nvPr>
        </p:nvSpPr>
        <p:spPr>
          <a:xfrm>
            <a:off x="179512" y="1600200"/>
            <a:ext cx="8507288" cy="4525963"/>
          </a:xfrm>
        </p:spPr>
        <p:txBody>
          <a:bodyPr>
            <a:normAutofit/>
          </a:bodyPr>
          <a:lstStyle/>
          <a:p>
            <a:pPr>
              <a:buFont typeface="Wingdings" pitchFamily="2" charset="2"/>
              <a:buChar char="q"/>
            </a:pPr>
            <a:r>
              <a:rPr lang="fa-IR" sz="3200" b="1" dirty="0" smtClean="0">
                <a:cs typeface="B Nazanin" pitchFamily="2" charset="-78"/>
              </a:rPr>
              <a:t>مشاهده</a:t>
            </a:r>
          </a:p>
          <a:p>
            <a:pPr>
              <a:buFont typeface="Wingdings" pitchFamily="2" charset="2"/>
              <a:buChar char="ü"/>
            </a:pPr>
            <a:r>
              <a:rPr lang="fa-IR" sz="3200" dirty="0">
                <a:cs typeface="B Nazanin" pitchFamily="2" charset="-78"/>
              </a:rPr>
              <a:t>جلسات مشاوره</a:t>
            </a:r>
          </a:p>
          <a:p>
            <a:pPr>
              <a:buFont typeface="Wingdings" pitchFamily="2" charset="2"/>
              <a:buChar char="ü"/>
            </a:pPr>
            <a:r>
              <a:rPr lang="fa-IR" sz="3200" dirty="0">
                <a:cs typeface="B Nazanin" pitchFamily="2" charset="-78"/>
              </a:rPr>
              <a:t> بحث گروهي متمركز در مراكز بهداشت</a:t>
            </a:r>
          </a:p>
          <a:p>
            <a:pPr>
              <a:buFont typeface="Wingdings" pitchFamily="2" charset="2"/>
              <a:buChar char="ü"/>
            </a:pPr>
            <a:r>
              <a:rPr lang="fa-IR" sz="3200" dirty="0">
                <a:cs typeface="B Nazanin" pitchFamily="2" charset="-78"/>
              </a:rPr>
              <a:t> شرايط جامعه</a:t>
            </a:r>
          </a:p>
          <a:p>
            <a:pPr>
              <a:buFont typeface="Wingdings" pitchFamily="2" charset="2"/>
              <a:buChar char="ü"/>
            </a:pPr>
            <a:r>
              <a:rPr lang="fa-IR" sz="3200" dirty="0">
                <a:cs typeface="B Nazanin" pitchFamily="2" charset="-78"/>
              </a:rPr>
              <a:t> پيام ها، مواد آموزشي و فعاليت هاي بهداشتي در جاهايي كه مخاطبان مورد </a:t>
            </a:r>
            <a:r>
              <a:rPr lang="fa-IR" sz="3200" dirty="0" smtClean="0">
                <a:cs typeface="B Nazanin" pitchFamily="2" charset="-78"/>
              </a:rPr>
              <a:t>نظر زندگي </a:t>
            </a:r>
            <a:r>
              <a:rPr lang="fa-IR" sz="3200" dirty="0">
                <a:cs typeface="B Nazanin" pitchFamily="2" charset="-78"/>
              </a:rPr>
              <a:t>و كار </a:t>
            </a:r>
            <a:r>
              <a:rPr lang="fa-IR" sz="3200" dirty="0" smtClean="0">
                <a:cs typeface="B Nazanin" pitchFamily="2" charset="-78"/>
              </a:rPr>
              <a:t>مي كنند</a:t>
            </a:r>
            <a:endParaRPr lang="fa-IR" sz="3200" dirty="0">
              <a:cs typeface="B Nazanin" pitchFamily="2" charset="-78"/>
            </a:endParaRPr>
          </a:p>
        </p:txBody>
      </p:sp>
    </p:spTree>
    <p:extLst>
      <p:ext uri="{BB962C8B-B14F-4D97-AF65-F5344CB8AC3E}">
        <p14:creationId xmlns:p14="http://schemas.microsoft.com/office/powerpoint/2010/main" xmlns="" val="278034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Autofit/>
          </a:bodyPr>
          <a:lstStyle/>
          <a:p>
            <a:r>
              <a:rPr lang="fa-IR" sz="3600" dirty="0" smtClean="0">
                <a:solidFill>
                  <a:schemeClr val="tx1"/>
                </a:solidFill>
                <a:cs typeface="B Titr" pitchFamily="2" charset="-78"/>
              </a:rPr>
              <a:t>روش های كسب اطلاعات مورد نياز جهت تحليل وضعيت موجود</a:t>
            </a:r>
            <a:endParaRPr lang="fa-IR" sz="3600" dirty="0">
              <a:solidFill>
                <a:schemeClr val="tx1"/>
              </a:solidFill>
            </a:endParaRPr>
          </a:p>
        </p:txBody>
      </p:sp>
      <p:sp>
        <p:nvSpPr>
          <p:cNvPr id="3" name="Content Placeholder 2"/>
          <p:cNvSpPr>
            <a:spLocks noGrp="1"/>
          </p:cNvSpPr>
          <p:nvPr>
            <p:ph sz="quarter" idx="1"/>
          </p:nvPr>
        </p:nvSpPr>
        <p:spPr>
          <a:xfrm>
            <a:off x="152400" y="1676400"/>
            <a:ext cx="8686800" cy="4838403"/>
          </a:xfrm>
        </p:spPr>
        <p:txBody>
          <a:bodyPr>
            <a:normAutofit/>
          </a:bodyPr>
          <a:lstStyle/>
          <a:p>
            <a:pPr algn="just">
              <a:buFont typeface="Wingdings" pitchFamily="2" charset="2"/>
              <a:buChar char="q"/>
            </a:pPr>
            <a:r>
              <a:rPr lang="fa-IR" sz="3200" b="1" dirty="0" smtClean="0">
                <a:cs typeface="B Nazanin" pitchFamily="2" charset="-78"/>
              </a:rPr>
              <a:t>مصاحبه ها با نمايندگان حداقل پنج گروه زير:</a:t>
            </a:r>
          </a:p>
          <a:p>
            <a:pPr algn="just">
              <a:buFont typeface="Wingdings" pitchFamily="2" charset="2"/>
              <a:buChar char="ü"/>
            </a:pPr>
            <a:r>
              <a:rPr lang="fa-IR" sz="3200" dirty="0" smtClean="0">
                <a:cs typeface="B Nazanin" pitchFamily="2" charset="-78"/>
              </a:rPr>
              <a:t>جمعيت نمونه مخاطبين بالقوه</a:t>
            </a:r>
          </a:p>
          <a:p>
            <a:pPr algn="just">
              <a:buFont typeface="Wingdings" pitchFamily="2" charset="2"/>
              <a:buChar char="ü"/>
            </a:pPr>
            <a:r>
              <a:rPr lang="fa-IR" sz="3200" dirty="0" smtClean="0">
                <a:cs typeface="B Nazanin" pitchFamily="2" charset="-78"/>
              </a:rPr>
              <a:t> سياستگذاران و متخصصين</a:t>
            </a:r>
          </a:p>
          <a:p>
            <a:pPr algn="just">
              <a:buFont typeface="Wingdings" pitchFamily="2" charset="2"/>
              <a:buChar char="ü"/>
            </a:pPr>
            <a:r>
              <a:rPr lang="fa-IR" sz="3200" dirty="0" smtClean="0">
                <a:cs typeface="B Nazanin" pitchFamily="2" charset="-78"/>
              </a:rPr>
              <a:t> مديران و پرسنل مؤسسات ارايه دهنده خدمات و محصولات بهداشتي</a:t>
            </a:r>
          </a:p>
          <a:p>
            <a:pPr algn="just">
              <a:buFont typeface="Wingdings" pitchFamily="2" charset="2"/>
              <a:buChar char="ü"/>
            </a:pPr>
            <a:r>
              <a:rPr lang="fa-IR" sz="3200" dirty="0" smtClean="0">
                <a:cs typeface="B Nazanin" pitchFamily="2" charset="-78"/>
              </a:rPr>
              <a:t> اصحاب رسانه ها</a:t>
            </a:r>
          </a:p>
          <a:p>
            <a:pPr algn="just">
              <a:buFont typeface="Wingdings" pitchFamily="2" charset="2"/>
              <a:buChar char="ü"/>
            </a:pPr>
            <a:r>
              <a:rPr lang="fa-IR" sz="3200" dirty="0" smtClean="0">
                <a:cs typeface="B Nazanin" pitchFamily="2" charset="-78"/>
              </a:rPr>
              <a:t> اهداكنندگان منابع مالي و مؤسسات ارايه دهنده كمك هاي فني</a:t>
            </a:r>
          </a:p>
          <a:p>
            <a:endParaRPr lang="fa-IR" dirty="0"/>
          </a:p>
        </p:txBody>
      </p:sp>
    </p:spTree>
    <p:extLst>
      <p:ext uri="{BB962C8B-B14F-4D97-AF65-F5344CB8AC3E}">
        <p14:creationId xmlns:p14="http://schemas.microsoft.com/office/powerpoint/2010/main" xmlns="" val="1714872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5" presetID="37"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cs typeface="B Titr" pitchFamily="2" charset="-78"/>
              </a:rPr>
              <a:t>تحليل وضعيت موجود مشكل بهداشتي</a:t>
            </a:r>
            <a:endParaRPr lang="fa-IR" dirty="0">
              <a:solidFill>
                <a:schemeClr val="tx1"/>
              </a:solidFill>
              <a:cs typeface="B Titr" pitchFamily="2" charset="-78"/>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3956605991"/>
              </p:ext>
            </p:extLst>
          </p:nvPr>
        </p:nvGraphicFramePr>
        <p:xfrm>
          <a:off x="323528" y="1772816"/>
          <a:ext cx="8424936" cy="4189867"/>
        </p:xfrm>
        <a:graphic>
          <a:graphicData uri="http://schemas.openxmlformats.org/drawingml/2006/table">
            <a:tbl>
              <a:tblPr rtl="1">
                <a:tableStyleId>{7DF18680-E054-41AD-8BC1-D1AEF772440D}</a:tableStyleId>
              </a:tblPr>
              <a:tblGrid>
                <a:gridCol w="1745646"/>
                <a:gridCol w="1182861"/>
                <a:gridCol w="1182861"/>
                <a:gridCol w="1122202"/>
                <a:gridCol w="1779347"/>
                <a:gridCol w="1412019"/>
              </a:tblGrid>
              <a:tr h="547190">
                <a:tc rowSpan="2">
                  <a:txBody>
                    <a:bodyPr/>
                    <a:lstStyle/>
                    <a:p>
                      <a:pPr algn="ctr" rtl="1">
                        <a:lnSpc>
                          <a:spcPct val="85000"/>
                        </a:lnSpc>
                        <a:spcAft>
                          <a:spcPts val="0"/>
                        </a:spcAft>
                      </a:pPr>
                      <a:r>
                        <a:rPr lang="ar-SA" sz="2400" dirty="0">
                          <a:effectLst/>
                        </a:rPr>
                        <a:t>مشکل بهداشتي</a:t>
                      </a:r>
                      <a:endParaRPr lang="en-US" sz="2400" b="0" dirty="0">
                        <a:solidFill>
                          <a:schemeClr val="tx1"/>
                        </a:solidFill>
                        <a:effectLst/>
                        <a:latin typeface="Times New Roman"/>
                        <a:ea typeface="Times New Roman"/>
                        <a:cs typeface="B Titr"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1">
                        <a:lnSpc>
                          <a:spcPct val="85000"/>
                        </a:lnSpc>
                        <a:spcAft>
                          <a:spcPts val="0"/>
                        </a:spcAft>
                      </a:pPr>
                      <a:r>
                        <a:rPr lang="ar-SA" sz="2400" dirty="0">
                          <a:effectLst/>
                        </a:rPr>
                        <a:t>گسترش</a:t>
                      </a:r>
                      <a:endParaRPr lang="en-US" sz="2400" b="0" dirty="0">
                        <a:solidFill>
                          <a:schemeClr val="tx1"/>
                        </a:solidFill>
                        <a:effectLst/>
                        <a:latin typeface="Times New Roman"/>
                        <a:ea typeface="Times New Roman"/>
                        <a:cs typeface="B Titr"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rowSpan="2">
                  <a:txBody>
                    <a:bodyPr/>
                    <a:lstStyle/>
                    <a:p>
                      <a:pPr algn="ctr" rtl="1">
                        <a:lnSpc>
                          <a:spcPct val="85000"/>
                        </a:lnSpc>
                        <a:spcAft>
                          <a:spcPts val="0"/>
                        </a:spcAft>
                      </a:pPr>
                      <a:r>
                        <a:rPr lang="ar-SA" sz="2400" dirty="0" smtClean="0">
                          <a:effectLst/>
                        </a:rPr>
                        <a:t>شدت</a:t>
                      </a:r>
                      <a:endParaRPr lang="en-US" sz="2400" b="0" dirty="0">
                        <a:solidFill>
                          <a:schemeClr val="tx1"/>
                        </a:solidFill>
                        <a:effectLst/>
                        <a:latin typeface="Times New Roman"/>
                        <a:ea typeface="Times New Roman"/>
                        <a:cs typeface="B Titr"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rtl="1">
                        <a:lnSpc>
                          <a:spcPct val="85000"/>
                        </a:lnSpc>
                        <a:spcAft>
                          <a:spcPts val="0"/>
                        </a:spcAft>
                      </a:pPr>
                      <a:r>
                        <a:rPr lang="ar-SA" sz="2400" dirty="0">
                          <a:effectLst/>
                        </a:rPr>
                        <a:t>رفتارهای پیشگیرانه/ درمانی / مطلوب</a:t>
                      </a:r>
                      <a:endParaRPr lang="en-US" sz="2400" b="0" dirty="0">
                        <a:solidFill>
                          <a:schemeClr val="tx1"/>
                        </a:solidFill>
                        <a:effectLst/>
                        <a:latin typeface="Times New Roman"/>
                        <a:ea typeface="Times New Roman"/>
                        <a:cs typeface="B Titr"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rtl="1">
                        <a:lnSpc>
                          <a:spcPct val="85000"/>
                        </a:lnSpc>
                        <a:spcAft>
                          <a:spcPts val="0"/>
                        </a:spcAft>
                      </a:pPr>
                      <a:r>
                        <a:rPr lang="ar-SA" sz="2400" dirty="0">
                          <a:effectLst/>
                        </a:rPr>
                        <a:t>منابع اطلاعات مشکل</a:t>
                      </a:r>
                      <a:endParaRPr lang="en-US" sz="2400" dirty="0">
                        <a:effectLst/>
                      </a:endParaRPr>
                    </a:p>
                    <a:p>
                      <a:pPr algn="ctr" rtl="1">
                        <a:lnSpc>
                          <a:spcPct val="85000"/>
                        </a:lnSpc>
                        <a:spcAft>
                          <a:spcPts val="0"/>
                        </a:spcAft>
                      </a:pPr>
                      <a:r>
                        <a:rPr lang="ar-SA" sz="2400" dirty="0">
                          <a:effectLst/>
                        </a:rPr>
                        <a:t>بهداشتي</a:t>
                      </a:r>
                      <a:endParaRPr lang="en-US" sz="2400" b="0" dirty="0">
                        <a:solidFill>
                          <a:schemeClr val="tx1"/>
                        </a:solidFill>
                        <a:effectLst/>
                        <a:latin typeface="Times New Roman"/>
                        <a:ea typeface="Times New Roman"/>
                        <a:cs typeface="B Titr"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8974">
                <a:tc vMerge="1">
                  <a:txBody>
                    <a:bodyPr/>
                    <a:lstStyle/>
                    <a:p>
                      <a:pPr rtl="1"/>
                      <a:endParaRPr lang="fa-IR"/>
                    </a:p>
                  </a:txBody>
                  <a:tcPr/>
                </a:tc>
                <a:tc>
                  <a:txBody>
                    <a:bodyPr/>
                    <a:lstStyle/>
                    <a:p>
                      <a:pPr algn="ctr" rtl="1">
                        <a:lnSpc>
                          <a:spcPct val="85000"/>
                        </a:lnSpc>
                        <a:spcAft>
                          <a:spcPts val="0"/>
                        </a:spcAft>
                      </a:pPr>
                      <a:r>
                        <a:rPr lang="ar-SA" sz="2400" dirty="0">
                          <a:effectLst/>
                        </a:rPr>
                        <a:t>میزان </a:t>
                      </a:r>
                      <a:r>
                        <a:rPr lang="ar-SA" sz="2400" dirty="0" smtClean="0">
                          <a:effectLst/>
                        </a:rPr>
                        <a:t>شیوع</a:t>
                      </a:r>
                      <a:endParaRPr lang="en-US" sz="2400" b="0" dirty="0">
                        <a:solidFill>
                          <a:schemeClr val="tx1"/>
                        </a:solidFill>
                        <a:effectLst/>
                        <a:latin typeface="Times New Roman"/>
                        <a:ea typeface="Times New Roman"/>
                        <a:cs typeface="B Titr"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5000"/>
                        </a:lnSpc>
                        <a:spcAft>
                          <a:spcPts val="0"/>
                        </a:spcAft>
                      </a:pPr>
                      <a:r>
                        <a:rPr lang="ar-SA" sz="2400" dirty="0">
                          <a:effectLst/>
                        </a:rPr>
                        <a:t>میزان </a:t>
                      </a:r>
                      <a:r>
                        <a:rPr lang="ar-SA" sz="2400" dirty="0" smtClean="0">
                          <a:effectLst/>
                        </a:rPr>
                        <a:t>بروز</a:t>
                      </a:r>
                      <a:endParaRPr lang="en-US" sz="2400" b="0" dirty="0">
                        <a:solidFill>
                          <a:schemeClr val="tx1"/>
                        </a:solidFill>
                        <a:effectLst/>
                        <a:latin typeface="Times New Roman"/>
                        <a:ea typeface="Times New Roman"/>
                        <a:cs typeface="B Titr"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r>
              <a:tr h="736160">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a:effectLst/>
                        </a:rPr>
                        <a:t> </a:t>
                      </a:r>
                      <a:endParaRPr lang="en-US" sz="120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160">
                <a:tc>
                  <a:txBody>
                    <a:bodyPr/>
                    <a:lstStyle/>
                    <a:p>
                      <a:pPr algn="justLow" rtl="1">
                        <a:lnSpc>
                          <a:spcPct val="85000"/>
                        </a:lnSpc>
                        <a:spcAft>
                          <a:spcPts val="0"/>
                        </a:spcAft>
                      </a:pPr>
                      <a:r>
                        <a:rPr lang="ar-SA" sz="1100">
                          <a:effectLst/>
                        </a:rPr>
                        <a:t> </a:t>
                      </a:r>
                      <a:endParaRPr lang="en-US" sz="120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a:effectLst/>
                        </a:rPr>
                        <a:t> </a:t>
                      </a:r>
                      <a:endParaRPr lang="en-US" sz="120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a:effectLst/>
                        </a:rPr>
                        <a:t> </a:t>
                      </a:r>
                      <a:endParaRPr lang="en-US" sz="120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160">
                <a:tc>
                  <a:txBody>
                    <a:bodyPr/>
                    <a:lstStyle/>
                    <a:p>
                      <a:pPr algn="justLow" rtl="1">
                        <a:lnSpc>
                          <a:spcPct val="85000"/>
                        </a:lnSpc>
                        <a:spcAft>
                          <a:spcPts val="0"/>
                        </a:spcAft>
                      </a:pPr>
                      <a:r>
                        <a:rPr lang="ar-SA" sz="1100">
                          <a:effectLst/>
                        </a:rPr>
                        <a:t> </a:t>
                      </a:r>
                      <a:endParaRPr lang="en-US" sz="120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a:effectLst/>
                        </a:rPr>
                        <a:t> </a:t>
                      </a:r>
                      <a:endParaRPr lang="en-US" sz="120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a:effectLst/>
                        </a:rPr>
                        <a:t> </a:t>
                      </a:r>
                      <a:endParaRPr lang="en-US" sz="120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7803">
                <a:tc>
                  <a:txBody>
                    <a:bodyPr/>
                    <a:lstStyle/>
                    <a:p>
                      <a:pPr algn="justLow" rtl="1">
                        <a:lnSpc>
                          <a:spcPct val="85000"/>
                        </a:lnSpc>
                        <a:spcAft>
                          <a:spcPts val="0"/>
                        </a:spcAft>
                      </a:pPr>
                      <a:r>
                        <a:rPr lang="ar-SA" sz="1100">
                          <a:effectLst/>
                        </a:rPr>
                        <a:t> </a:t>
                      </a:r>
                      <a:endParaRPr lang="en-US" sz="120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a:effectLst/>
                        </a:rPr>
                        <a:t> </a:t>
                      </a:r>
                      <a:endParaRPr lang="en-US" sz="120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a:effectLst/>
                        </a:rPr>
                        <a:t> </a:t>
                      </a:r>
                      <a:endParaRPr lang="en-US" sz="120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1100" dirty="0">
                          <a:effectLst/>
                        </a:rPr>
                        <a:t> </a:t>
                      </a:r>
                      <a:endParaRPr lang="en-US" sz="1200" dirty="0">
                        <a:solidFill>
                          <a:schemeClr val="tx1"/>
                        </a:solidFill>
                        <a:effectLst/>
                        <a:latin typeface="Times New Roman"/>
                        <a:ea typeface="Times New Roman"/>
                        <a:cs typeface="B Zar"/>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244583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cs typeface="B Titr" pitchFamily="2" charset="-78"/>
              </a:rPr>
              <a:t>شناسايي مشكلات تغيير رفتار</a:t>
            </a:r>
            <a:endParaRPr lang="fa-IR" dirty="0">
              <a:solidFill>
                <a:schemeClr val="tx1"/>
              </a:solidFill>
              <a:cs typeface="B Titr" pitchFamily="2" charset="-78"/>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323459384"/>
              </p:ext>
            </p:extLst>
          </p:nvPr>
        </p:nvGraphicFramePr>
        <p:xfrm>
          <a:off x="457200" y="1412774"/>
          <a:ext cx="8147248" cy="4752529"/>
        </p:xfrm>
        <a:graphic>
          <a:graphicData uri="http://schemas.openxmlformats.org/drawingml/2006/table">
            <a:tbl>
              <a:tblPr rtl="1">
                <a:tableStyleId>{5C22544A-7EE6-4342-B048-85BDC9FD1C3A}</a:tableStyleId>
              </a:tblPr>
              <a:tblGrid>
                <a:gridCol w="1867349"/>
                <a:gridCol w="6279899"/>
              </a:tblGrid>
              <a:tr h="817522">
                <a:tc>
                  <a:txBody>
                    <a:bodyPr/>
                    <a:lstStyle/>
                    <a:p>
                      <a:pPr algn="ctr" rtl="1">
                        <a:lnSpc>
                          <a:spcPct val="85000"/>
                        </a:lnSpc>
                        <a:spcAft>
                          <a:spcPts val="0"/>
                        </a:spcAft>
                      </a:pPr>
                      <a:r>
                        <a:rPr lang="ar-SA" sz="3200" b="1" dirty="0">
                          <a:effectLst/>
                          <a:cs typeface="B Nazanin" pitchFamily="2" charset="-78"/>
                        </a:rPr>
                        <a:t>طبقه</a:t>
                      </a:r>
                      <a:endParaRPr lang="en-US" sz="3200" b="1"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3200" b="1" dirty="0">
                          <a:effectLst/>
                          <a:cs typeface="B Nazanin" pitchFamily="2" charset="-78"/>
                        </a:rPr>
                        <a:t>پرسش‌ها</a:t>
                      </a:r>
                      <a:endParaRPr lang="en-US" sz="3200" b="1" dirty="0">
                        <a:effectLst/>
                        <a:latin typeface="Times New Roman"/>
                        <a:ea typeface="Times New Roman"/>
                        <a:cs typeface="B Nazanin" pitchFamily="2" charset="-78"/>
                      </a:endParaRPr>
                    </a:p>
                  </a:txBody>
                  <a:tcPr marL="68580" marR="68580" marT="0" marB="0"/>
                </a:tc>
              </a:tr>
              <a:tr h="779608">
                <a:tc>
                  <a:txBody>
                    <a:bodyPr/>
                    <a:lstStyle/>
                    <a:p>
                      <a:pPr algn="justLow" rtl="1">
                        <a:lnSpc>
                          <a:spcPct val="85000"/>
                        </a:lnSpc>
                        <a:spcAft>
                          <a:spcPts val="0"/>
                        </a:spcAft>
                      </a:pPr>
                      <a:r>
                        <a:rPr lang="ar-SA" sz="2400" dirty="0">
                          <a:effectLst/>
                          <a:cs typeface="B Nazanin" pitchFamily="2" charset="-78"/>
                        </a:rPr>
                        <a:t>فراهم بودن</a:t>
                      </a:r>
                      <a:endParaRPr lang="en-US" sz="2400" dirty="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ar-SA" sz="2400" dirty="0">
                          <a:effectLst/>
                          <a:cs typeface="B Nazanin" pitchFamily="2" charset="-78"/>
                        </a:rPr>
                        <a:t>آیا خدمات یا محصولات مورد نیاز برای پذیرش رفتار دلخواه، در محیط کار و زندگی مخاطب مورد نظر فراهم است؟ </a:t>
                      </a:r>
                      <a:endParaRPr lang="en-US" sz="2400" dirty="0">
                        <a:effectLst/>
                        <a:latin typeface="Times New Roman"/>
                        <a:ea typeface="Times New Roman"/>
                        <a:cs typeface="B Nazanin" pitchFamily="2" charset="-78"/>
                      </a:endParaRPr>
                    </a:p>
                  </a:txBody>
                  <a:tcPr marL="68580" marR="68580" marT="0" marB="0"/>
                </a:tc>
              </a:tr>
              <a:tr h="1028419">
                <a:tc>
                  <a:txBody>
                    <a:bodyPr/>
                    <a:lstStyle/>
                    <a:p>
                      <a:pPr algn="justLow" rtl="1">
                        <a:lnSpc>
                          <a:spcPct val="85000"/>
                        </a:lnSpc>
                        <a:spcAft>
                          <a:spcPts val="0"/>
                        </a:spcAft>
                      </a:pPr>
                      <a:r>
                        <a:rPr lang="ar-SA" sz="2400">
                          <a:effectLst/>
                          <a:cs typeface="B Nazanin" pitchFamily="2" charset="-78"/>
                        </a:rPr>
                        <a:t>در دسترس بودن</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ar-SA" sz="2400" dirty="0">
                          <a:effectLst/>
                          <a:cs typeface="B Nazanin" pitchFamily="2" charset="-78"/>
                        </a:rPr>
                        <a:t>آیا مخاطب قادر به دریافت و استفاده از خدمات یا محصولات متضمن رفتار دلخواه است؟ </a:t>
                      </a:r>
                      <a:endParaRPr lang="en-US" sz="2400" dirty="0">
                        <a:effectLst/>
                        <a:latin typeface="Times New Roman"/>
                        <a:ea typeface="Times New Roman"/>
                        <a:cs typeface="B Nazanin" pitchFamily="2" charset="-78"/>
                      </a:endParaRPr>
                    </a:p>
                  </a:txBody>
                  <a:tcPr marL="68580" marR="68580" marT="0" marB="0"/>
                </a:tc>
              </a:tr>
              <a:tr h="1063490">
                <a:tc>
                  <a:txBody>
                    <a:bodyPr/>
                    <a:lstStyle/>
                    <a:p>
                      <a:pPr algn="justLow" rtl="1">
                        <a:lnSpc>
                          <a:spcPct val="85000"/>
                        </a:lnSpc>
                        <a:spcAft>
                          <a:spcPts val="0"/>
                        </a:spcAft>
                      </a:pPr>
                      <a:r>
                        <a:rPr lang="ar-SA" sz="2400">
                          <a:effectLst/>
                          <a:cs typeface="B Nazanin" pitchFamily="2" charset="-78"/>
                        </a:rPr>
                        <a:t>امکان خرید</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ar-SA" sz="2400" dirty="0">
                          <a:effectLst/>
                          <a:cs typeface="B Nazanin" pitchFamily="2" charset="-78"/>
                        </a:rPr>
                        <a:t>آیا مخاطب، از قدرت خرید خدمات و محصولات متضمن رفتار دلخواه برخوردار است؟ زمان در اختیار و درآمد‌ مخاطب و نیز قیمت خدمت و یا محصول چگونه است؟</a:t>
                      </a:r>
                      <a:endParaRPr lang="en-US" sz="2400" dirty="0">
                        <a:effectLst/>
                        <a:latin typeface="Times New Roman"/>
                        <a:ea typeface="Times New Roman"/>
                        <a:cs typeface="B Nazanin" pitchFamily="2" charset="-78"/>
                      </a:endParaRPr>
                    </a:p>
                  </a:txBody>
                  <a:tcPr marL="68580" marR="68580" marT="0" marB="0"/>
                </a:tc>
              </a:tr>
              <a:tr h="1063490">
                <a:tc>
                  <a:txBody>
                    <a:bodyPr/>
                    <a:lstStyle/>
                    <a:p>
                      <a:pPr algn="justLow" rtl="1">
                        <a:lnSpc>
                          <a:spcPct val="85000"/>
                        </a:lnSpc>
                        <a:spcAft>
                          <a:spcPts val="0"/>
                        </a:spcAft>
                      </a:pPr>
                      <a:r>
                        <a:rPr lang="ar-SA" sz="2400">
                          <a:effectLst/>
                          <a:cs typeface="B Nazanin" pitchFamily="2" charset="-78"/>
                        </a:rPr>
                        <a:t>پذیرش</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ar-SA" sz="2400" dirty="0">
                          <a:effectLst/>
                          <a:cs typeface="B Nazanin" pitchFamily="2" charset="-78"/>
                        </a:rPr>
                        <a:t>آیا برای مخاطب از نظر اجتماعی قابل قبول است که خدمت یا محصولات متضمن رفتار دلخواه را دریافت و از آن استفاده نماید؟ آیا برای آنها قابل قبول است که رفتار دلخواه را انجام دهند؟ </a:t>
                      </a:r>
                      <a:endParaRPr lang="en-US" sz="2400" dirty="0">
                        <a:effectLst/>
                        <a:latin typeface="Times New Roman"/>
                        <a:ea typeface="Times New Roman"/>
                        <a:cs typeface="B Nazanin" pitchFamily="2" charset="-78"/>
                      </a:endParaRPr>
                    </a:p>
                  </a:txBody>
                  <a:tcPr marL="68580" marR="68580" marT="0" marB="0"/>
                </a:tc>
              </a:tr>
            </a:tbl>
          </a:graphicData>
        </a:graphic>
      </p:graphicFrame>
    </p:spTree>
    <p:extLst>
      <p:ext uri="{BB962C8B-B14F-4D97-AF65-F5344CB8AC3E}">
        <p14:creationId xmlns:p14="http://schemas.microsoft.com/office/powerpoint/2010/main" xmlns="" val="3735173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tx1"/>
                </a:solidFill>
                <a:cs typeface="B Titr" pitchFamily="2" charset="-78"/>
              </a:rPr>
              <a:t>شناسایی نقاط ضعف  و قوت، فرصت ها و تهدیدها  </a:t>
            </a:r>
            <a:endParaRPr lang="en-US" dirty="0">
              <a:solidFill>
                <a:schemeClr val="tx1"/>
              </a:solidFill>
              <a:cs typeface="B Titr" pitchFamily="2" charset="-78"/>
            </a:endParaRPr>
          </a:p>
        </p:txBody>
      </p:sp>
      <p:sp>
        <p:nvSpPr>
          <p:cNvPr id="3" name="Content Placeholder 2"/>
          <p:cNvSpPr>
            <a:spLocks noGrp="1"/>
          </p:cNvSpPr>
          <p:nvPr>
            <p:ph sz="quarter" idx="1"/>
          </p:nvPr>
        </p:nvSpPr>
        <p:spPr>
          <a:xfrm>
            <a:off x="301752" y="1905000"/>
            <a:ext cx="8503920" cy="4194048"/>
          </a:xfrm>
        </p:spPr>
        <p:txBody>
          <a:bodyPr>
            <a:normAutofit/>
          </a:bodyPr>
          <a:lstStyle/>
          <a:p>
            <a:pPr>
              <a:lnSpc>
                <a:spcPct val="150000"/>
              </a:lnSpc>
            </a:pPr>
            <a:r>
              <a:rPr lang="fa-IR" sz="3200" dirty="0" smtClean="0">
                <a:cs typeface="B Nazanin" pitchFamily="2" charset="-78"/>
              </a:rPr>
              <a:t>فهرستی از نقاط قوت و ضعف در برقراری ارتباط استراتژیک برای ارتقای سلامت را تهیه کنید.</a:t>
            </a:r>
          </a:p>
          <a:p>
            <a:pPr>
              <a:lnSpc>
                <a:spcPct val="150000"/>
              </a:lnSpc>
            </a:pPr>
            <a:r>
              <a:rPr lang="fa-IR" sz="3200" dirty="0" smtClean="0">
                <a:cs typeface="B Nazanin" pitchFamily="2" charset="-78"/>
              </a:rPr>
              <a:t>منابع مالی انسانی و تکنولوژیکی که ممکن است به برنامه ارتباطی کمک می کند، بررسی کنید.</a:t>
            </a:r>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گام دوم: دسته بندي مخاطبين</a:t>
            </a:r>
            <a:endParaRPr lang="fa-IR" sz="3600" dirty="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pPr>
              <a:lnSpc>
                <a:spcPct val="150000"/>
              </a:lnSpc>
              <a:buFont typeface="Wingdings" pitchFamily="2" charset="2"/>
              <a:buChar char="Ø"/>
            </a:pPr>
            <a:r>
              <a:rPr lang="fa-IR" sz="3200" dirty="0" smtClean="0">
                <a:cs typeface="B Nazanin" pitchFamily="2" charset="-78"/>
              </a:rPr>
              <a:t>تعيين </a:t>
            </a:r>
            <a:r>
              <a:rPr lang="fa-IR" sz="3200" dirty="0">
                <a:cs typeface="B Nazanin" pitchFamily="2" charset="-78"/>
              </a:rPr>
              <a:t>گروه هاي مختلف </a:t>
            </a:r>
            <a:r>
              <a:rPr lang="fa-IR" sz="3200" dirty="0" smtClean="0">
                <a:cs typeface="B Nazanin" pitchFamily="2" charset="-78"/>
              </a:rPr>
              <a:t>مخاطبين</a:t>
            </a:r>
          </a:p>
          <a:p>
            <a:pPr>
              <a:lnSpc>
                <a:spcPct val="150000"/>
              </a:lnSpc>
              <a:buFont typeface="Wingdings" pitchFamily="2" charset="2"/>
              <a:buChar char="Ø"/>
            </a:pPr>
            <a:r>
              <a:rPr lang="fa-IR" sz="3200" dirty="0" smtClean="0">
                <a:cs typeface="B Nazanin" pitchFamily="2" charset="-78"/>
              </a:rPr>
              <a:t>اولويت </a:t>
            </a:r>
            <a:r>
              <a:rPr lang="fa-IR" sz="3200" dirty="0">
                <a:cs typeface="B Nazanin" pitchFamily="2" charset="-78"/>
              </a:rPr>
              <a:t>بندي </a:t>
            </a:r>
            <a:r>
              <a:rPr lang="fa-IR" sz="3200" dirty="0" smtClean="0">
                <a:cs typeface="B Nazanin" pitchFamily="2" charset="-78"/>
              </a:rPr>
              <a:t>مخاطبين</a:t>
            </a:r>
            <a:endParaRPr lang="fa-IR" sz="3200" b="1" dirty="0" smtClean="0">
              <a:cs typeface="B Nazanin" pitchFamily="2" charset="-78"/>
            </a:endParaRPr>
          </a:p>
          <a:p>
            <a:pPr>
              <a:lnSpc>
                <a:spcPct val="150000"/>
              </a:lnSpc>
              <a:buFont typeface="Wingdings" pitchFamily="2" charset="2"/>
              <a:buChar char="Ø"/>
            </a:pPr>
            <a:r>
              <a:rPr lang="fa-IR" sz="3200" dirty="0" smtClean="0">
                <a:cs typeface="B Nazanin" pitchFamily="2" charset="-78"/>
              </a:rPr>
              <a:t>تعيين </a:t>
            </a:r>
            <a:r>
              <a:rPr lang="fa-IR" sz="3200" dirty="0">
                <a:cs typeface="B Nazanin" pitchFamily="2" charset="-78"/>
              </a:rPr>
              <a:t>مخاطبين كليدي </a:t>
            </a:r>
            <a:endParaRPr lang="fa-IR" sz="3200" b="1" dirty="0" smtClean="0">
              <a:cs typeface="B Nazanin" pitchFamily="2" charset="-78"/>
            </a:endParaRPr>
          </a:p>
          <a:p>
            <a:pPr>
              <a:lnSpc>
                <a:spcPct val="150000"/>
              </a:lnSpc>
              <a:buFont typeface="Wingdings" pitchFamily="2" charset="2"/>
              <a:buChar char="Ø"/>
            </a:pPr>
            <a:r>
              <a:rPr lang="fa-IR" sz="3200" dirty="0" smtClean="0">
                <a:cs typeface="B Nazanin" pitchFamily="2" charset="-78"/>
              </a:rPr>
              <a:t>رسم </a:t>
            </a:r>
            <a:r>
              <a:rPr lang="fa-IR" sz="3200" dirty="0">
                <a:cs typeface="B Nazanin" pitchFamily="2" charset="-78"/>
              </a:rPr>
              <a:t>تصويري از مخاطبين اوليه</a:t>
            </a:r>
          </a:p>
        </p:txBody>
      </p:sp>
    </p:spTree>
    <p:extLst>
      <p:ext uri="{BB962C8B-B14F-4D97-AF65-F5344CB8AC3E}">
        <p14:creationId xmlns:p14="http://schemas.microsoft.com/office/powerpoint/2010/main" xmlns="" val="1293000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گام دوم: دسته بندي مخاطبين</a:t>
            </a:r>
            <a:endParaRPr lang="fa-IR" sz="3600" dirty="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pPr marL="0" indent="0" algn="just">
              <a:lnSpc>
                <a:spcPct val="150000"/>
              </a:lnSpc>
              <a:buNone/>
            </a:pPr>
            <a:r>
              <a:rPr lang="ar-SA" sz="3200" dirty="0">
                <a:cs typeface="B Nazanin" pitchFamily="2" charset="-78"/>
              </a:rPr>
              <a:t>واژه «دسته‌بندی مخاطبان» به معنی گروه‌بندی و سازماندهی مخاطبان در گروه‌های کوچک‌تر و مرکب از کسانی است که از نیازهای ارتباطی همسان و مرتبطی برخوردار بوده و نیز تمایلات و ویژگی‌های مشابهی دارند. برقرارکنندگان ارتباط، برای دستیابی به مناسب‌ترین و اثربخش‌ترین روش‌های ارتباطی، مخاطبان را به گروه‌های همسان کوچک‌تری تقسیم </a:t>
            </a:r>
            <a:r>
              <a:rPr lang="ar-SA" sz="3200" dirty="0" smtClean="0">
                <a:cs typeface="B Nazanin" pitchFamily="2" charset="-78"/>
              </a:rPr>
              <a:t>می‌کنند</a:t>
            </a:r>
            <a:r>
              <a:rPr lang="fa-IR" sz="3200" dirty="0" smtClean="0">
                <a:cs typeface="B Nazanin" pitchFamily="2" charset="-78"/>
              </a:rPr>
              <a:t>.</a:t>
            </a:r>
            <a:endParaRPr lang="fa-IR" sz="3200" dirty="0">
              <a:cs typeface="B Nazanin" pitchFamily="2" charset="-78"/>
            </a:endParaRPr>
          </a:p>
        </p:txBody>
      </p:sp>
    </p:spTree>
    <p:extLst>
      <p:ext uri="{BB962C8B-B14F-4D97-AF65-F5344CB8AC3E}">
        <p14:creationId xmlns:p14="http://schemas.microsoft.com/office/powerpoint/2010/main" xmlns="" val="242148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دسته بندي مخاطبين</a:t>
            </a:r>
            <a:endParaRPr lang="fa-IR" sz="3600" dirty="0">
              <a:solidFill>
                <a:schemeClr val="tx1"/>
              </a:solidFill>
            </a:endParaRPr>
          </a:p>
        </p:txBody>
      </p:sp>
      <p:sp>
        <p:nvSpPr>
          <p:cNvPr id="3" name="Content Placeholder 2"/>
          <p:cNvSpPr>
            <a:spLocks noGrp="1"/>
          </p:cNvSpPr>
          <p:nvPr>
            <p:ph sz="quarter" idx="1"/>
          </p:nvPr>
        </p:nvSpPr>
        <p:spPr>
          <a:xfrm>
            <a:off x="457200" y="1600200"/>
            <a:ext cx="8435280" cy="5069160"/>
          </a:xfrm>
        </p:spPr>
        <p:txBody>
          <a:bodyPr>
            <a:normAutofit/>
          </a:bodyPr>
          <a:lstStyle/>
          <a:p>
            <a:pPr marL="0" indent="0" algn="just">
              <a:lnSpc>
                <a:spcPct val="150000"/>
              </a:lnSpc>
              <a:buNone/>
            </a:pPr>
            <a:r>
              <a:rPr lang="fa-IR" sz="3200" b="1" dirty="0">
                <a:cs typeface="B Nazanin" pitchFamily="2" charset="-78"/>
              </a:rPr>
              <a:t>اولين سؤالي كه بايد جواب داده شود اين است </a:t>
            </a:r>
            <a:r>
              <a:rPr lang="fa-IR" sz="3200" b="1" dirty="0" smtClean="0">
                <a:cs typeface="B Nazanin" pitchFamily="2" charset="-78"/>
              </a:rPr>
              <a:t>كه:</a:t>
            </a:r>
          </a:p>
          <a:p>
            <a:pPr algn="just">
              <a:lnSpc>
                <a:spcPct val="150000"/>
              </a:lnSpc>
            </a:pPr>
            <a:r>
              <a:rPr lang="fa-IR" sz="3200" dirty="0" smtClean="0">
                <a:cs typeface="B Nazanin" pitchFamily="2" charset="-78"/>
              </a:rPr>
              <a:t> </a:t>
            </a:r>
            <a:r>
              <a:rPr lang="fa-IR" sz="3200" dirty="0">
                <a:cs typeface="B Nazanin" pitchFamily="2" charset="-78"/>
              </a:rPr>
              <a:t>آيا شما نيازي </a:t>
            </a:r>
            <a:r>
              <a:rPr lang="fa-IR" sz="3200" dirty="0" smtClean="0">
                <a:cs typeface="B Nazanin" pitchFamily="2" charset="-78"/>
              </a:rPr>
              <a:t>به دسته </a:t>
            </a:r>
            <a:r>
              <a:rPr lang="fa-IR" sz="3200" dirty="0">
                <a:cs typeface="B Nazanin" pitchFamily="2" charset="-78"/>
              </a:rPr>
              <a:t>بندي مخاطبين داريد يا خير؟ </a:t>
            </a:r>
            <a:endParaRPr lang="fa-IR" sz="3200" dirty="0" smtClean="0">
              <a:cs typeface="B Nazanin" pitchFamily="2" charset="-78"/>
            </a:endParaRPr>
          </a:p>
          <a:p>
            <a:pPr marL="0" indent="0" algn="just">
              <a:lnSpc>
                <a:spcPct val="150000"/>
              </a:lnSpc>
              <a:buNone/>
            </a:pPr>
            <a:r>
              <a:rPr lang="fa-IR" sz="3200" dirty="0" smtClean="0">
                <a:cs typeface="B Nazanin" pitchFamily="2" charset="-78"/>
              </a:rPr>
              <a:t>در </a:t>
            </a:r>
            <a:r>
              <a:rPr lang="fa-IR" sz="3200" dirty="0">
                <a:cs typeface="B Nazanin" pitchFamily="2" charset="-78"/>
              </a:rPr>
              <a:t>واقع اگر تمامي مخاطبين بالقوه برنامه </a:t>
            </a:r>
            <a:r>
              <a:rPr lang="fa-IR" sz="3200" dirty="0" smtClean="0">
                <a:cs typeface="B Nazanin" pitchFamily="2" charset="-78"/>
              </a:rPr>
              <a:t>شما به </a:t>
            </a:r>
            <a:r>
              <a:rPr lang="fa-IR" sz="3200" dirty="0">
                <a:cs typeface="B Nazanin" pitchFamily="2" charset="-78"/>
              </a:rPr>
              <a:t>عنوان يك كل بتوانند به </a:t>
            </a:r>
            <a:r>
              <a:rPr lang="fa-IR" sz="3200" b="1" u="sng" dirty="0">
                <a:cs typeface="B Nazanin" pitchFamily="2" charset="-78"/>
              </a:rPr>
              <a:t>طور مؤثر </a:t>
            </a:r>
            <a:r>
              <a:rPr lang="fa-IR" sz="3200" dirty="0">
                <a:cs typeface="B Nazanin" pitchFamily="2" charset="-78"/>
              </a:rPr>
              <a:t>و از طريق مجموعه </a:t>
            </a:r>
            <a:r>
              <a:rPr lang="fa-IR" sz="3200" b="1" u="sng" dirty="0">
                <a:cs typeface="B Nazanin" pitchFamily="2" charset="-78"/>
              </a:rPr>
              <a:t>كانال هاي يكساني</a:t>
            </a:r>
            <a:r>
              <a:rPr lang="fa-IR" sz="3200" dirty="0" smtClean="0">
                <a:cs typeface="B Nazanin" pitchFamily="2" charset="-78"/>
              </a:rPr>
              <a:t>، مجموعه </a:t>
            </a:r>
            <a:r>
              <a:rPr lang="fa-IR" sz="3200" b="1" u="sng" dirty="0">
                <a:cs typeface="B Nazanin" pitchFamily="2" charset="-78"/>
              </a:rPr>
              <a:t>يكساني از پيام ها </a:t>
            </a:r>
            <a:r>
              <a:rPr lang="fa-IR" sz="3200" dirty="0">
                <a:cs typeface="B Nazanin" pitchFamily="2" charset="-78"/>
              </a:rPr>
              <a:t>را دريافت دارند، در اين صورت نيازي به دسته </a:t>
            </a:r>
            <a:r>
              <a:rPr lang="fa-IR" sz="3200" dirty="0" smtClean="0">
                <a:cs typeface="B Nazanin" pitchFamily="2" charset="-78"/>
              </a:rPr>
              <a:t>بندي آنها نداريد</a:t>
            </a:r>
            <a:r>
              <a:rPr lang="fa-IR" sz="3200" dirty="0">
                <a:cs typeface="B Nazanin" pitchFamily="2" charset="-78"/>
              </a:rPr>
              <a:t>.</a:t>
            </a:r>
          </a:p>
        </p:txBody>
      </p:sp>
    </p:spTree>
    <p:extLst>
      <p:ext uri="{BB962C8B-B14F-4D97-AF65-F5344CB8AC3E}">
        <p14:creationId xmlns:p14="http://schemas.microsoft.com/office/powerpoint/2010/main" xmlns="" val="27059453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fa-IR" sz="3600" b="1" dirty="0">
                <a:solidFill>
                  <a:schemeClr val="tx1"/>
                </a:solidFill>
                <a:cs typeface="B Titr" pitchFamily="2" charset="-78"/>
              </a:rPr>
              <a:t>در چه </a:t>
            </a:r>
            <a:r>
              <a:rPr lang="fa-IR" sz="3600" b="1" dirty="0" smtClean="0">
                <a:solidFill>
                  <a:schemeClr val="tx1"/>
                </a:solidFill>
                <a:cs typeface="B Titr" pitchFamily="2" charset="-78"/>
              </a:rPr>
              <a:t>زماني بايد </a:t>
            </a:r>
            <a:r>
              <a:rPr lang="fa-IR" sz="3600" b="1" dirty="0">
                <a:solidFill>
                  <a:schemeClr val="tx1"/>
                </a:solidFill>
                <a:cs typeface="B Titr" pitchFamily="2" charset="-78"/>
              </a:rPr>
              <a:t>مخاطب يك برنامه </a:t>
            </a:r>
            <a:r>
              <a:rPr lang="fa-IR" sz="3600" b="1" dirty="0" smtClean="0">
                <a:solidFill>
                  <a:schemeClr val="tx1"/>
                </a:solidFill>
                <a:cs typeface="B Titr" pitchFamily="2" charset="-78"/>
              </a:rPr>
              <a:t>ارتباطي، </a:t>
            </a:r>
            <a:r>
              <a:rPr lang="fa-IR" sz="3600" b="1" dirty="0">
                <a:solidFill>
                  <a:schemeClr val="tx1"/>
                </a:solidFill>
                <a:cs typeface="B Titr" pitchFamily="2" charset="-78"/>
              </a:rPr>
              <a:t>تقسيم بندي شود</a:t>
            </a:r>
            <a:endParaRPr lang="fa-IR" sz="3600" dirty="0">
              <a:solidFill>
                <a:schemeClr val="tx1"/>
              </a:solidFill>
            </a:endParaRPr>
          </a:p>
        </p:txBody>
      </p:sp>
      <p:sp>
        <p:nvSpPr>
          <p:cNvPr id="3" name="Content Placeholder 2"/>
          <p:cNvSpPr>
            <a:spLocks noGrp="1"/>
          </p:cNvSpPr>
          <p:nvPr>
            <p:ph sz="quarter" idx="1"/>
          </p:nvPr>
        </p:nvSpPr>
        <p:spPr>
          <a:xfrm>
            <a:off x="287016" y="2060848"/>
            <a:ext cx="8856984" cy="5141168"/>
          </a:xfrm>
        </p:spPr>
        <p:txBody>
          <a:bodyPr>
            <a:noAutofit/>
          </a:bodyPr>
          <a:lstStyle/>
          <a:p>
            <a:pPr algn="just">
              <a:lnSpc>
                <a:spcPct val="150000"/>
              </a:lnSpc>
            </a:pPr>
            <a:r>
              <a:rPr lang="fa-IR" sz="3200" dirty="0">
                <a:cs typeface="B Nazanin" pitchFamily="2" charset="-78"/>
              </a:rPr>
              <a:t>هنگامي كه قصد داريم، كاربران يك خدمت خاص بهداشتي (يا يك محصول) و يا مخاطبيني كه يك رفتار بهداشتي خاص را انجام مي دهند را از افرادي كه آن خدمت يا محصول را به كار نمي گيرند و رفتار بهداشتي مد نظر را انجام نمي دهند، جدا كنيم، تقسيم بندي مخاطب اهميت پيدا مي </a:t>
            </a:r>
            <a:r>
              <a:rPr lang="fa-IR" sz="3200" dirty="0" smtClean="0">
                <a:cs typeface="B Nazanin" pitchFamily="2" charset="-78"/>
              </a:rPr>
              <a:t>كند.</a:t>
            </a:r>
            <a:endParaRPr lang="fa-IR" sz="3200" dirty="0">
              <a:cs typeface="B Nazanin" pitchFamily="2" charset="-78"/>
            </a:endParaRPr>
          </a:p>
        </p:txBody>
      </p:sp>
    </p:spTree>
    <p:extLst>
      <p:ext uri="{BB962C8B-B14F-4D97-AF65-F5344CB8AC3E}">
        <p14:creationId xmlns:p14="http://schemas.microsoft.com/office/powerpoint/2010/main" xmlns="" val="321989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12968" cy="1143000"/>
          </a:xfrm>
        </p:spPr>
        <p:txBody>
          <a:bodyPr>
            <a:noAutofit/>
          </a:bodyPr>
          <a:lstStyle/>
          <a:p>
            <a:r>
              <a:rPr lang="fa-IR" sz="3600" b="1" dirty="0">
                <a:solidFill>
                  <a:schemeClr val="tx1"/>
                </a:solidFill>
                <a:cs typeface="B Titr" pitchFamily="2" charset="-78"/>
              </a:rPr>
              <a:t>در چه زماني، بايد مخاطب يك برنامه ارتباطي تقسيم بندي شود</a:t>
            </a:r>
            <a:endParaRPr lang="fa-IR" sz="3600" dirty="0">
              <a:solidFill>
                <a:schemeClr val="tx1"/>
              </a:solidFill>
            </a:endParaRPr>
          </a:p>
        </p:txBody>
      </p:sp>
      <p:sp>
        <p:nvSpPr>
          <p:cNvPr id="3" name="Content Placeholder 2"/>
          <p:cNvSpPr>
            <a:spLocks noGrp="1"/>
          </p:cNvSpPr>
          <p:nvPr>
            <p:ph sz="quarter" idx="1"/>
          </p:nvPr>
        </p:nvSpPr>
        <p:spPr>
          <a:xfrm>
            <a:off x="179512" y="1600200"/>
            <a:ext cx="8856984" cy="5141168"/>
          </a:xfrm>
        </p:spPr>
        <p:txBody>
          <a:bodyPr>
            <a:noAutofit/>
          </a:bodyPr>
          <a:lstStyle/>
          <a:p>
            <a:pPr algn="just">
              <a:lnSpc>
                <a:spcPct val="200000"/>
              </a:lnSpc>
            </a:pPr>
            <a:r>
              <a:rPr lang="fa-IR" sz="3200" dirty="0" smtClean="0">
                <a:cs typeface="B Nazanin" pitchFamily="2" charset="-78"/>
              </a:rPr>
              <a:t>هنگامي </a:t>
            </a:r>
            <a:r>
              <a:rPr lang="fa-IR" sz="3200" dirty="0">
                <a:cs typeface="B Nazanin" pitchFamily="2" charset="-78"/>
              </a:rPr>
              <a:t>كه دسته هاي مختلف مخاطب ما، نيازمند دريافت انواع مختلف اطلاعات و يا انگيزش براي تغيير رفتار هستند، تقسيم بندي مخاطب بر اساس نيازهاي اطلاعاتي و انگيزشي آنها انجام مي شود. </a:t>
            </a:r>
            <a:endParaRPr lang="fa-IR" sz="3200" dirty="0" smtClean="0">
              <a:cs typeface="B Nazanin" pitchFamily="2" charset="-78"/>
            </a:endParaRPr>
          </a:p>
        </p:txBody>
      </p:sp>
    </p:spTree>
    <p:extLst>
      <p:ext uri="{BB962C8B-B14F-4D97-AF65-F5344CB8AC3E}">
        <p14:creationId xmlns:p14="http://schemas.microsoft.com/office/powerpoint/2010/main" xmlns="" val="22465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chemeClr val="tx1"/>
                </a:solidFill>
                <a:cs typeface="B Titr" pitchFamily="2" charset="-78"/>
              </a:rPr>
              <a:t>ارتقای سلامت</a:t>
            </a:r>
            <a:endParaRPr lang="fa-IR" sz="3600" dirty="0">
              <a:solidFill>
                <a:schemeClr val="tx1"/>
              </a:solidFill>
              <a:cs typeface="B Titr" pitchFamily="2" charset="-78"/>
            </a:endParaRPr>
          </a:p>
        </p:txBody>
      </p:sp>
      <p:sp>
        <p:nvSpPr>
          <p:cNvPr id="3" name="Content Placeholder 2"/>
          <p:cNvSpPr>
            <a:spLocks noGrp="1"/>
          </p:cNvSpPr>
          <p:nvPr>
            <p:ph sz="quarter" idx="1"/>
          </p:nvPr>
        </p:nvSpPr>
        <p:spPr/>
        <p:txBody>
          <a:bodyPr/>
          <a:lstStyle/>
          <a:p>
            <a:pPr marL="0" indent="0" algn="just">
              <a:lnSpc>
                <a:spcPct val="150000"/>
              </a:lnSpc>
              <a:buNone/>
            </a:pPr>
            <a:r>
              <a:rPr lang="fa-IR" sz="3200" dirty="0">
                <a:cs typeface="B Nazanin" pitchFamily="2" charset="-78"/>
              </a:rPr>
              <a:t>ارتقای سلامت فرآیندی است که هدف آن توانمندسازی افراد برای افزایش کنترل آنها بر سلامت خویش و در نهایت بهبود مستمر سلامت خود و جامعه‌ای است که در آن زندگی می‌کنند. </a:t>
            </a:r>
          </a:p>
          <a:p>
            <a:endParaRPr lang="fa-IR" dirty="0"/>
          </a:p>
        </p:txBody>
      </p:sp>
    </p:spTree>
    <p:extLst>
      <p:ext uri="{BB962C8B-B14F-4D97-AF65-F5344CB8AC3E}">
        <p14:creationId xmlns:p14="http://schemas.microsoft.com/office/powerpoint/2010/main" xmlns="" val="203667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12968" cy="1143000"/>
          </a:xfrm>
        </p:spPr>
        <p:txBody>
          <a:bodyPr>
            <a:noAutofit/>
          </a:bodyPr>
          <a:lstStyle/>
          <a:p>
            <a:r>
              <a:rPr lang="fa-IR" sz="3600" b="1" dirty="0">
                <a:solidFill>
                  <a:schemeClr val="tx1"/>
                </a:solidFill>
                <a:cs typeface="B Titr" pitchFamily="2" charset="-78"/>
              </a:rPr>
              <a:t>در چه زماني، بايد مخاطب يك برنامه ارتباطي تقسيم بندي شود</a:t>
            </a:r>
            <a:endParaRPr lang="fa-IR" sz="3600" dirty="0">
              <a:solidFill>
                <a:schemeClr val="tx1"/>
              </a:solidFill>
            </a:endParaRPr>
          </a:p>
        </p:txBody>
      </p:sp>
      <p:sp>
        <p:nvSpPr>
          <p:cNvPr id="3" name="Content Placeholder 2"/>
          <p:cNvSpPr>
            <a:spLocks noGrp="1"/>
          </p:cNvSpPr>
          <p:nvPr>
            <p:ph sz="quarter" idx="1"/>
          </p:nvPr>
        </p:nvSpPr>
        <p:spPr>
          <a:xfrm>
            <a:off x="179512" y="1600200"/>
            <a:ext cx="8856984" cy="5141168"/>
          </a:xfrm>
        </p:spPr>
        <p:txBody>
          <a:bodyPr>
            <a:noAutofit/>
          </a:bodyPr>
          <a:lstStyle/>
          <a:p>
            <a:pPr algn="just">
              <a:lnSpc>
                <a:spcPct val="200000"/>
              </a:lnSpc>
            </a:pPr>
            <a:r>
              <a:rPr lang="fa-IR" sz="3200" dirty="0" smtClean="0">
                <a:cs typeface="B Nazanin" pitchFamily="2" charset="-78"/>
              </a:rPr>
              <a:t>هنگامي </a:t>
            </a:r>
            <a:r>
              <a:rPr lang="fa-IR" sz="3200" dirty="0">
                <a:cs typeface="B Nazanin" pitchFamily="2" charset="-78"/>
              </a:rPr>
              <a:t>كه دسته هاي مختلف مخاطب ما تحت تأثير منابع اطلاعاتي متفاوتي قرار دارند، تقسيم بندي مخاطب بر اساس منابع كسب اطلاعات آنها اهميت مي يابد. </a:t>
            </a:r>
          </a:p>
        </p:txBody>
      </p:sp>
    </p:spTree>
    <p:extLst>
      <p:ext uri="{BB962C8B-B14F-4D97-AF65-F5344CB8AC3E}">
        <p14:creationId xmlns:p14="http://schemas.microsoft.com/office/powerpoint/2010/main" xmlns="" val="943778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2400"/>
            <a:ext cx="8219256" cy="6372944"/>
          </a:xfrm>
        </p:spPr>
        <p:txBody>
          <a:bodyPr>
            <a:normAutofit/>
          </a:bodyPr>
          <a:lstStyle/>
          <a:p>
            <a:pPr marL="0" indent="0" algn="just">
              <a:lnSpc>
                <a:spcPct val="200000"/>
              </a:lnSpc>
              <a:buNone/>
            </a:pPr>
            <a:r>
              <a:rPr lang="fa-IR" sz="3200" b="1" dirty="0" smtClean="0">
                <a:cs typeface="B Titr" pitchFamily="2" charset="-78"/>
              </a:rPr>
              <a:t>مهيا بودن يا نبودن منابع كافي، مي تواند بر تصمیم گيري شما براي دسته بندي مخاطبين مؤثر باشد.</a:t>
            </a:r>
          </a:p>
          <a:p>
            <a:pPr marL="0" indent="0" algn="just">
              <a:lnSpc>
                <a:spcPct val="150000"/>
              </a:lnSpc>
              <a:buNone/>
            </a:pPr>
            <a:r>
              <a:rPr lang="fa-IR" dirty="0" smtClean="0">
                <a:cs typeface="B Nazanin" pitchFamily="2" charset="-78"/>
              </a:rPr>
              <a:t> </a:t>
            </a:r>
          </a:p>
          <a:p>
            <a:pPr marL="0" indent="0" algn="just">
              <a:lnSpc>
                <a:spcPct val="150000"/>
              </a:lnSpc>
              <a:buNone/>
            </a:pPr>
            <a:r>
              <a:rPr lang="fa-IR" sz="3200" dirty="0" smtClean="0">
                <a:cs typeface="B Nazanin" pitchFamily="2" charset="-78"/>
              </a:rPr>
              <a:t>در </a:t>
            </a:r>
            <a:r>
              <a:rPr lang="fa-IR" sz="3200" dirty="0">
                <a:cs typeface="B Nazanin" pitchFamily="2" charset="-78"/>
              </a:rPr>
              <a:t>صورت وجود منابع كافي</a:t>
            </a:r>
            <a:r>
              <a:rPr lang="fa-IR" sz="3200" dirty="0" smtClean="0">
                <a:cs typeface="B Nazanin" pitchFamily="2" charset="-78"/>
              </a:rPr>
              <a:t>، دسته </a:t>
            </a:r>
            <a:r>
              <a:rPr lang="fa-IR" sz="3200" dirty="0">
                <a:cs typeface="B Nazanin" pitchFamily="2" charset="-78"/>
              </a:rPr>
              <a:t>بندي مناسب مخاطبين موجب افزايش اثربخشي </a:t>
            </a:r>
            <a:r>
              <a:rPr lang="fa-IR" sz="3200" dirty="0" smtClean="0">
                <a:cs typeface="B Nazanin" pitchFamily="2" charset="-78"/>
              </a:rPr>
              <a:t>تلاش هاي </a:t>
            </a:r>
            <a:r>
              <a:rPr lang="fa-IR" sz="3200" dirty="0">
                <a:cs typeface="B Nazanin" pitchFamily="2" charset="-78"/>
              </a:rPr>
              <a:t>ارتباطي </a:t>
            </a:r>
            <a:r>
              <a:rPr lang="fa-IR" sz="3200" dirty="0" smtClean="0">
                <a:cs typeface="B Nazanin" pitchFamily="2" charset="-78"/>
              </a:rPr>
              <a:t>شما مي </a:t>
            </a:r>
            <a:r>
              <a:rPr lang="fa-IR" sz="3200" dirty="0">
                <a:cs typeface="B Nazanin" pitchFamily="2" charset="-78"/>
              </a:rPr>
              <a:t>شود و هر يك از گروه هاي مختلف مخاطبين از رسانه </a:t>
            </a:r>
            <a:r>
              <a:rPr lang="fa-IR" sz="3200" dirty="0" smtClean="0">
                <a:cs typeface="B Nazanin" pitchFamily="2" charset="-78"/>
              </a:rPr>
              <a:t>هاي ارتباطي ويژه خود </a:t>
            </a:r>
            <a:r>
              <a:rPr lang="fa-IR" sz="3200" dirty="0">
                <a:cs typeface="B Nazanin" pitchFamily="2" charset="-78"/>
              </a:rPr>
              <a:t>سود بيشتري مي برند</a:t>
            </a:r>
          </a:p>
        </p:txBody>
      </p:sp>
    </p:spTree>
    <p:extLst>
      <p:ext uri="{BB962C8B-B14F-4D97-AF65-F5344CB8AC3E}">
        <p14:creationId xmlns:p14="http://schemas.microsoft.com/office/powerpoint/2010/main" xmlns="" val="2736335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دسته بندي مخاطبين</a:t>
            </a:r>
            <a:endParaRPr lang="fa-IR" sz="3600" dirty="0">
              <a:solidFill>
                <a:schemeClr val="tx1"/>
              </a:solidFill>
              <a:cs typeface="B Titr" pitchFamily="2" charset="-78"/>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605386157"/>
              </p:ext>
            </p:extLst>
          </p:nvPr>
        </p:nvGraphicFramePr>
        <p:xfrm>
          <a:off x="144744" y="1700808"/>
          <a:ext cx="8891751" cy="4395192"/>
        </p:xfrm>
        <a:graphic>
          <a:graphicData uri="http://schemas.openxmlformats.org/drawingml/2006/table">
            <a:tbl>
              <a:tblPr rtl="1">
                <a:tableStyleId>{21E4AEA4-8DFA-4A89-87EB-49C32662AFE0}</a:tableStyleId>
              </a:tblPr>
              <a:tblGrid>
                <a:gridCol w="1047113"/>
                <a:gridCol w="1460696"/>
                <a:gridCol w="1614098"/>
                <a:gridCol w="1717636"/>
                <a:gridCol w="1779778"/>
                <a:gridCol w="1272430"/>
              </a:tblGrid>
              <a:tr h="2414034">
                <a:tc>
                  <a:txBody>
                    <a:bodyPr/>
                    <a:lstStyle/>
                    <a:p>
                      <a:pPr algn="ctr" rtl="1">
                        <a:lnSpc>
                          <a:spcPct val="85000"/>
                        </a:lnSpc>
                        <a:spcAft>
                          <a:spcPts val="0"/>
                        </a:spcAft>
                      </a:pPr>
                      <a:r>
                        <a:rPr lang="ar-SA" sz="2400" dirty="0">
                          <a:effectLst/>
                        </a:rPr>
                        <a:t>مخاطبان بالقوه</a:t>
                      </a:r>
                      <a:endParaRPr lang="en-US" sz="2400" b="1"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400" dirty="0">
                          <a:effectLst/>
                        </a:rPr>
                        <a:t>زیرگروه‌های احتمالی به تفکیک مرحله تغییر </a:t>
                      </a:r>
                      <a:r>
                        <a:rPr lang="ar-SA" sz="2400" dirty="0" smtClean="0">
                          <a:effectLst/>
                        </a:rPr>
                        <a:t>رفتار</a:t>
                      </a:r>
                      <a:endParaRPr lang="en-US" sz="2400" b="1"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400" dirty="0">
                          <a:effectLst/>
                        </a:rPr>
                        <a:t>زیرگروه‌های احتمالی به تفکیک تفاوت‌های </a:t>
                      </a:r>
                      <a:r>
                        <a:rPr lang="ar-SA" sz="2400" dirty="0" smtClean="0">
                          <a:effectLst/>
                        </a:rPr>
                        <a:t>جغرافیایی</a:t>
                      </a:r>
                      <a:endParaRPr lang="en-US" sz="2400" b="1"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400" dirty="0">
                          <a:effectLst/>
                        </a:rPr>
                        <a:t>زیرگروه‌های احتمالی به تفکیک تفاوت‌های </a:t>
                      </a:r>
                      <a:r>
                        <a:rPr lang="ar-SA" sz="2400" dirty="0" smtClean="0">
                          <a:effectLst/>
                        </a:rPr>
                        <a:t>دموگرافیک</a:t>
                      </a:r>
                      <a:endParaRPr lang="en-US" sz="2400" b="1"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400" dirty="0">
                          <a:effectLst/>
                        </a:rPr>
                        <a:t>زیرگروه‌های احتمالی به تفکیک تفاوت‌های اجتماعی و </a:t>
                      </a:r>
                      <a:r>
                        <a:rPr lang="ar-SA" sz="2400" dirty="0" smtClean="0">
                          <a:effectLst/>
                        </a:rPr>
                        <a:t>فرهنگی</a:t>
                      </a:r>
                      <a:endParaRPr lang="en-US" sz="2400" b="1"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400" dirty="0">
                          <a:effectLst/>
                        </a:rPr>
                        <a:t>زیرگروه‌های احتمالی به تفکیک سایر تفاوت‌ها</a:t>
                      </a:r>
                      <a:endParaRPr lang="en-US" sz="2400" b="1" dirty="0">
                        <a:effectLst/>
                        <a:latin typeface="Times New Roman"/>
                        <a:ea typeface="Times New Roman"/>
                        <a:cs typeface="B Nazanin" pitchFamily="2" charset="-78"/>
                      </a:endParaRPr>
                    </a:p>
                  </a:txBody>
                  <a:tcPr marL="68580" marR="68580" marT="0" marB="0"/>
                </a:tc>
              </a:tr>
              <a:tr h="659681">
                <a:tc rowSpan="3">
                  <a:txBody>
                    <a:bodyPr/>
                    <a:lstStyle/>
                    <a:p>
                      <a:pPr algn="justLow" rtl="1">
                        <a:lnSpc>
                          <a:spcPct val="85000"/>
                        </a:lnSpc>
                        <a:spcAft>
                          <a:spcPts val="0"/>
                        </a:spcAft>
                      </a:pPr>
                      <a:r>
                        <a:rPr lang="en-US" sz="2400">
                          <a:effectLst/>
                        </a:rPr>
                        <a:t> </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dirty="0">
                          <a:effectLst/>
                        </a:rPr>
                        <a:t> </a:t>
                      </a:r>
                      <a:endParaRPr lang="en-US" sz="2400" dirty="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dirty="0">
                          <a:effectLst/>
                        </a:rPr>
                        <a:t> </a:t>
                      </a:r>
                      <a:endParaRPr lang="en-US" sz="2400" dirty="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dirty="0">
                          <a:effectLst/>
                        </a:rPr>
                        <a:t> </a:t>
                      </a:r>
                      <a:endParaRPr lang="en-US" sz="2400" dirty="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a:effectLst/>
                        </a:rPr>
                        <a:t> </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ar-SA" sz="2400">
                          <a:effectLst/>
                        </a:rPr>
                        <a:t> </a:t>
                      </a:r>
                      <a:endParaRPr lang="en-US" sz="2400">
                        <a:effectLst/>
                        <a:latin typeface="Times New Roman"/>
                        <a:ea typeface="Times New Roman"/>
                        <a:cs typeface="B Nazanin" pitchFamily="2" charset="-78"/>
                      </a:endParaRPr>
                    </a:p>
                  </a:txBody>
                  <a:tcPr marL="68580" marR="68580" marT="0" marB="0"/>
                </a:tc>
              </a:tr>
              <a:tr h="661796">
                <a:tc vMerge="1">
                  <a:txBody>
                    <a:bodyPr/>
                    <a:lstStyle/>
                    <a:p>
                      <a:pPr rtl="1"/>
                      <a:endParaRPr lang="fa-IR"/>
                    </a:p>
                  </a:txBody>
                  <a:tcPr/>
                </a:tc>
                <a:tc>
                  <a:txBody>
                    <a:bodyPr/>
                    <a:lstStyle/>
                    <a:p>
                      <a:pPr algn="justLow" rtl="1">
                        <a:lnSpc>
                          <a:spcPct val="85000"/>
                        </a:lnSpc>
                        <a:spcAft>
                          <a:spcPts val="0"/>
                        </a:spcAft>
                      </a:pPr>
                      <a:r>
                        <a:rPr lang="en-US" sz="2400">
                          <a:effectLst/>
                        </a:rPr>
                        <a:t> </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dirty="0">
                          <a:effectLst/>
                        </a:rPr>
                        <a:t> </a:t>
                      </a:r>
                      <a:endParaRPr lang="en-US" sz="2400" dirty="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dirty="0">
                          <a:effectLst/>
                        </a:rPr>
                        <a:t> </a:t>
                      </a:r>
                      <a:endParaRPr lang="en-US" sz="2400" dirty="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a:effectLst/>
                        </a:rPr>
                        <a:t> </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a:effectLst/>
                        </a:rPr>
                        <a:t> </a:t>
                      </a:r>
                      <a:endParaRPr lang="en-US" sz="2400">
                        <a:effectLst/>
                        <a:latin typeface="Times New Roman"/>
                        <a:ea typeface="Times New Roman"/>
                        <a:cs typeface="B Nazanin" pitchFamily="2" charset="-78"/>
                      </a:endParaRPr>
                    </a:p>
                  </a:txBody>
                  <a:tcPr marL="68580" marR="68580" marT="0" marB="0"/>
                </a:tc>
              </a:tr>
              <a:tr h="659681">
                <a:tc vMerge="1">
                  <a:txBody>
                    <a:bodyPr/>
                    <a:lstStyle/>
                    <a:p>
                      <a:pPr rtl="1"/>
                      <a:endParaRPr lang="fa-IR"/>
                    </a:p>
                  </a:txBody>
                  <a:tcPr/>
                </a:tc>
                <a:tc>
                  <a:txBody>
                    <a:bodyPr/>
                    <a:lstStyle/>
                    <a:p>
                      <a:pPr algn="justLow" rtl="1">
                        <a:lnSpc>
                          <a:spcPct val="85000"/>
                        </a:lnSpc>
                        <a:spcAft>
                          <a:spcPts val="0"/>
                        </a:spcAft>
                      </a:pPr>
                      <a:r>
                        <a:rPr lang="en-US" sz="2400">
                          <a:effectLst/>
                        </a:rPr>
                        <a:t> </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dirty="0">
                          <a:effectLst/>
                        </a:rPr>
                        <a:t> </a:t>
                      </a:r>
                      <a:endParaRPr lang="en-US" sz="2400" dirty="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dirty="0">
                          <a:effectLst/>
                        </a:rPr>
                        <a:t> </a:t>
                      </a:r>
                      <a:endParaRPr lang="en-US" sz="2400" dirty="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a:effectLst/>
                        </a:rPr>
                        <a:t> </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dirty="0">
                          <a:effectLst/>
                        </a:rPr>
                        <a:t> </a:t>
                      </a:r>
                      <a:endParaRPr lang="en-US" sz="2400" dirty="0">
                        <a:effectLst/>
                        <a:latin typeface="Times New Roman"/>
                        <a:ea typeface="Times New Roman"/>
                        <a:cs typeface="B Nazanin" pitchFamily="2" charset="-78"/>
                      </a:endParaRPr>
                    </a:p>
                  </a:txBody>
                  <a:tcPr marL="68580" marR="68580" marT="0" marB="0"/>
                </a:tc>
              </a:tr>
            </a:tbl>
          </a:graphicData>
        </a:graphic>
      </p:graphicFrame>
    </p:spTree>
    <p:extLst>
      <p:ext uri="{BB962C8B-B14F-4D97-AF65-F5344CB8AC3E}">
        <p14:creationId xmlns:p14="http://schemas.microsoft.com/office/powerpoint/2010/main" xmlns="" val="37563352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1066800"/>
          </a:xfrm>
        </p:spPr>
        <p:txBody>
          <a:bodyPr>
            <a:normAutofit fontScale="90000"/>
          </a:bodyPr>
          <a:lstStyle/>
          <a:p>
            <a:r>
              <a:rPr lang="fa-IR" sz="4000" b="1" dirty="0">
                <a:solidFill>
                  <a:schemeClr val="tx1"/>
                </a:solidFill>
                <a:cs typeface="B Titr" pitchFamily="2" charset="-78"/>
              </a:rPr>
              <a:t>اولويت بندي مخاطبين</a:t>
            </a:r>
            <a:r>
              <a:rPr lang="fa-IR" b="1" dirty="0">
                <a:cs typeface="B Titr" pitchFamily="2" charset="-78"/>
              </a:rPr>
              <a:t/>
            </a:r>
            <a:br>
              <a:rPr lang="fa-IR" b="1"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p:txBody>
          <a:bodyPr>
            <a:normAutofit/>
          </a:bodyPr>
          <a:lstStyle/>
          <a:p>
            <a:pPr marL="0" indent="0" algn="just">
              <a:lnSpc>
                <a:spcPct val="150000"/>
              </a:lnSpc>
              <a:buNone/>
            </a:pPr>
            <a:r>
              <a:rPr lang="fa-IR" sz="3200" dirty="0" smtClean="0">
                <a:cs typeface="B Nazanin" pitchFamily="2" charset="-78"/>
              </a:rPr>
              <a:t>اولويت </a:t>
            </a:r>
            <a:r>
              <a:rPr lang="fa-IR" sz="3200" dirty="0">
                <a:cs typeface="B Nazanin" pitchFamily="2" charset="-78"/>
              </a:rPr>
              <a:t>بندي مخاطبين نيازمند پاسخ به اين سؤال است: </a:t>
            </a:r>
            <a:endParaRPr lang="fa-IR" sz="3200" dirty="0" smtClean="0">
              <a:cs typeface="B Nazanin" pitchFamily="2" charset="-78"/>
            </a:endParaRPr>
          </a:p>
          <a:p>
            <a:pPr marL="0" indent="0" algn="just">
              <a:lnSpc>
                <a:spcPct val="150000"/>
              </a:lnSpc>
              <a:buNone/>
            </a:pPr>
            <a:r>
              <a:rPr lang="fa-IR" sz="3200" dirty="0" smtClean="0">
                <a:cs typeface="B Nazanin" pitchFamily="2" charset="-78"/>
              </a:rPr>
              <a:t>آيا </a:t>
            </a:r>
            <a:r>
              <a:rPr lang="fa-IR" sz="3200" dirty="0">
                <a:cs typeface="B Nazanin" pitchFamily="2" charset="-78"/>
              </a:rPr>
              <a:t>منابع كافي </a:t>
            </a:r>
            <a:r>
              <a:rPr lang="fa-IR" sz="3200" dirty="0" smtClean="0">
                <a:cs typeface="B Nazanin" pitchFamily="2" charset="-78"/>
              </a:rPr>
              <a:t>براي دسترسي </a:t>
            </a:r>
            <a:r>
              <a:rPr lang="fa-IR" sz="3200" dirty="0">
                <a:cs typeface="B Nazanin" pitchFamily="2" charset="-78"/>
              </a:rPr>
              <a:t>به تمام افرادي كه تحت تأثير يك مشكل بهداشتي و يا در </a:t>
            </a:r>
            <a:r>
              <a:rPr lang="fa-IR" sz="3200" dirty="0" smtClean="0">
                <a:cs typeface="B Nazanin" pitchFamily="2" charset="-78"/>
              </a:rPr>
              <a:t>معرض خطر </a:t>
            </a:r>
            <a:r>
              <a:rPr lang="fa-IR" sz="3200" dirty="0">
                <a:cs typeface="B Nazanin" pitchFamily="2" charset="-78"/>
              </a:rPr>
              <a:t>ابتلاي به آن هستند، وجود دارد؟</a:t>
            </a:r>
          </a:p>
        </p:txBody>
      </p:sp>
    </p:spTree>
    <p:extLst>
      <p:ext uri="{BB962C8B-B14F-4D97-AF65-F5344CB8AC3E}">
        <p14:creationId xmlns:p14="http://schemas.microsoft.com/office/powerpoint/2010/main" xmlns="" val="815373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47"/>
            <a:ext cx="8229600" cy="1143000"/>
          </a:xfrm>
        </p:spPr>
        <p:txBody>
          <a:bodyPr>
            <a:normAutofit/>
          </a:bodyPr>
          <a:lstStyle/>
          <a:p>
            <a:r>
              <a:rPr lang="fa-IR" sz="3600" b="1" dirty="0">
                <a:solidFill>
                  <a:schemeClr val="tx1"/>
                </a:solidFill>
                <a:cs typeface="B Titr" pitchFamily="2" charset="-78"/>
              </a:rPr>
              <a:t>اولويت بندي مخاطبين</a:t>
            </a:r>
            <a:endParaRPr lang="fa-IR" sz="3600" dirty="0">
              <a:solidFill>
                <a:schemeClr val="tx1"/>
              </a:solidFill>
              <a:cs typeface="B Titr" pitchFamily="2" charset="-78"/>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837649168"/>
              </p:ext>
            </p:extLst>
          </p:nvPr>
        </p:nvGraphicFramePr>
        <p:xfrm>
          <a:off x="457201" y="1752600"/>
          <a:ext cx="8077200" cy="4520774"/>
        </p:xfrm>
        <a:graphic>
          <a:graphicData uri="http://schemas.openxmlformats.org/drawingml/2006/table">
            <a:tbl>
              <a:tblPr rtl="1">
                <a:tableStyleId>{5C22544A-7EE6-4342-B048-85BDC9FD1C3A}</a:tableStyleId>
              </a:tblPr>
              <a:tblGrid>
                <a:gridCol w="1397342"/>
                <a:gridCol w="1513308"/>
                <a:gridCol w="2794110"/>
                <a:gridCol w="2372440"/>
              </a:tblGrid>
              <a:tr h="2169585">
                <a:tc>
                  <a:txBody>
                    <a:bodyPr/>
                    <a:lstStyle/>
                    <a:p>
                      <a:pPr algn="ctr" rtl="1">
                        <a:lnSpc>
                          <a:spcPct val="150000"/>
                        </a:lnSpc>
                        <a:spcAft>
                          <a:spcPts val="0"/>
                        </a:spcAft>
                      </a:pPr>
                      <a:r>
                        <a:rPr lang="ar-SA" sz="2400" b="1" dirty="0">
                          <a:effectLst/>
                          <a:cs typeface="B Nazanin" pitchFamily="2" charset="-78"/>
                        </a:rPr>
                        <a:t>زیر گروه مخاطبان بالقوه</a:t>
                      </a:r>
                      <a:endParaRPr lang="en-US" sz="2400" b="1"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ar-SA" sz="2400" b="1" dirty="0">
                          <a:effectLst/>
                          <a:cs typeface="B Nazanin" pitchFamily="2" charset="-78"/>
                        </a:rPr>
                        <a:t>جمعیت تخمینی </a:t>
                      </a:r>
                      <a:r>
                        <a:rPr lang="ar-SA" sz="2400" b="1" dirty="0" smtClean="0">
                          <a:effectLst/>
                          <a:cs typeface="B Nazanin" pitchFamily="2" charset="-78"/>
                        </a:rPr>
                        <a:t>گروه</a:t>
                      </a:r>
                      <a:endParaRPr lang="en-US" sz="2400" b="1"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ar-SA" sz="2400" b="1" dirty="0">
                          <a:effectLst/>
                          <a:cs typeface="B Nazanin" pitchFamily="2" charset="-78"/>
                        </a:rPr>
                        <a:t>تغییر رفتار اعضای این زیرگروه در دسترسی به اهداف برنامه، تا چه حد مهم است؟ </a:t>
                      </a:r>
                      <a:endParaRPr lang="en-US" sz="2400" b="1"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ar-SA" sz="2400" b="1" dirty="0">
                          <a:effectLst/>
                          <a:cs typeface="B Nazanin" pitchFamily="2" charset="-78"/>
                        </a:rPr>
                        <a:t>احتمال وقوع تغییرات مورد نظر در چارچوب زمانی این برنامه چقدر است</a:t>
                      </a:r>
                      <a:r>
                        <a:rPr lang="ar-SA" sz="2400" b="1" dirty="0" smtClean="0">
                          <a:effectLst/>
                          <a:cs typeface="B Nazanin" pitchFamily="2" charset="-78"/>
                        </a:rPr>
                        <a:t>؟</a:t>
                      </a:r>
                      <a:endParaRPr lang="en-US" sz="2400" b="1"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3196">
                <a:tc>
                  <a:txBody>
                    <a:bodyPr/>
                    <a:lstStyle/>
                    <a:p>
                      <a:pPr algn="justLow" rtl="1">
                        <a:lnSpc>
                          <a:spcPct val="100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100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100000"/>
                        </a:lnSpc>
                        <a:spcAft>
                          <a:spcPts val="0"/>
                        </a:spcAft>
                      </a:pPr>
                      <a:r>
                        <a:rPr lang="en-US" sz="2400" dirty="0">
                          <a:effectLst/>
                          <a:cs typeface="B Nazanin" pitchFamily="2" charset="-78"/>
                        </a:rPr>
                        <a:t> </a:t>
                      </a:r>
                      <a:endParaRPr lang="en-US" sz="24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100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822">
                <a:tc>
                  <a:txBody>
                    <a:bodyPr/>
                    <a:lstStyle/>
                    <a:p>
                      <a:pPr algn="justLow" rtl="1">
                        <a:lnSpc>
                          <a:spcPct val="100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100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100000"/>
                        </a:lnSpc>
                        <a:spcAft>
                          <a:spcPts val="0"/>
                        </a:spcAft>
                      </a:pPr>
                      <a:r>
                        <a:rPr lang="en-US" sz="2400" dirty="0">
                          <a:effectLst/>
                          <a:cs typeface="B Nazanin" pitchFamily="2" charset="-78"/>
                        </a:rPr>
                        <a:t> </a:t>
                      </a:r>
                      <a:endParaRPr lang="en-US" sz="24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100000"/>
                        </a:lnSpc>
                        <a:spcAft>
                          <a:spcPts val="0"/>
                        </a:spcAft>
                      </a:pPr>
                      <a:r>
                        <a:rPr lang="en-US" sz="2400" dirty="0">
                          <a:effectLst/>
                          <a:cs typeface="B Nazanin" pitchFamily="2" charset="-78"/>
                        </a:rPr>
                        <a:t> </a:t>
                      </a:r>
                      <a:endParaRPr lang="en-US" sz="24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3196">
                <a:tc>
                  <a:txBody>
                    <a:bodyPr/>
                    <a:lstStyle/>
                    <a:p>
                      <a:pPr algn="justLow" rtl="1">
                        <a:lnSpc>
                          <a:spcPct val="100000"/>
                        </a:lnSpc>
                        <a:spcAft>
                          <a:spcPts val="0"/>
                        </a:spcAft>
                      </a:pPr>
                      <a:r>
                        <a:rPr lang="ar-SA"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100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100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100000"/>
                        </a:lnSpc>
                        <a:spcAft>
                          <a:spcPts val="0"/>
                        </a:spcAft>
                      </a:pPr>
                      <a:r>
                        <a:rPr lang="en-US" sz="2400" dirty="0">
                          <a:effectLst/>
                          <a:cs typeface="B Nazanin" pitchFamily="2" charset="-78"/>
                        </a:rPr>
                        <a:t> </a:t>
                      </a:r>
                      <a:endParaRPr lang="en-US" sz="24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9955433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892"/>
            <a:ext cx="8229600" cy="1038908"/>
          </a:xfrm>
        </p:spPr>
        <p:txBody>
          <a:bodyPr/>
          <a:lstStyle/>
          <a:p>
            <a:r>
              <a:rPr lang="fa-IR" b="1" dirty="0">
                <a:solidFill>
                  <a:schemeClr val="tx1"/>
                </a:solidFill>
                <a:cs typeface="B Titr" pitchFamily="2" charset="-78"/>
              </a:rPr>
              <a:t>رتبه بندي مخاطبين در اولويت</a:t>
            </a:r>
            <a:endParaRPr lang="fa-IR" dirty="0">
              <a:solidFill>
                <a:schemeClr val="tx1"/>
              </a:solidFill>
              <a:cs typeface="B Titr" pitchFamily="2" charset="-78"/>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xmlns="" val="299459042"/>
              </p:ext>
            </p:extLst>
          </p:nvPr>
        </p:nvGraphicFramePr>
        <p:xfrm>
          <a:off x="152401" y="1196752"/>
          <a:ext cx="8665779" cy="4794903"/>
        </p:xfrm>
        <a:graphic>
          <a:graphicData uri="http://schemas.openxmlformats.org/drawingml/2006/table">
            <a:tbl>
              <a:tblPr rtl="1" firstRow="1" firstCol="1" lastRow="1" lastCol="1" bandRow="1" bandCol="1">
                <a:tableStyleId>{1FECB4D8-DB02-4DC6-A0A2-4F2EBAE1DC90}</a:tableStyleId>
              </a:tblPr>
              <a:tblGrid>
                <a:gridCol w="856093"/>
                <a:gridCol w="987586"/>
                <a:gridCol w="1008821"/>
                <a:gridCol w="1136076"/>
                <a:gridCol w="1145656"/>
                <a:gridCol w="1150741"/>
                <a:gridCol w="1308117"/>
                <a:gridCol w="1072689"/>
              </a:tblGrid>
              <a:tr h="841947">
                <a:tc>
                  <a:txBody>
                    <a:bodyPr/>
                    <a:lstStyle/>
                    <a:p>
                      <a:pPr algn="ctr" rtl="1">
                        <a:lnSpc>
                          <a:spcPct val="80000"/>
                        </a:lnSpc>
                        <a:spcAft>
                          <a:spcPts val="0"/>
                        </a:spcAft>
                      </a:pPr>
                      <a:r>
                        <a:rPr lang="ar-SA" sz="2400" dirty="0">
                          <a:solidFill>
                            <a:schemeClr val="tx1"/>
                          </a:solidFill>
                          <a:effectLst/>
                        </a:rPr>
                        <a:t>مخاطب</a:t>
                      </a:r>
                      <a:endParaRPr lang="en-US" sz="2400" dirty="0">
                        <a:solidFill>
                          <a:schemeClr val="tx1"/>
                        </a:solidFill>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1">
                        <a:lnSpc>
                          <a:spcPct val="80000"/>
                        </a:lnSpc>
                        <a:spcAft>
                          <a:spcPts val="0"/>
                        </a:spcAft>
                      </a:pPr>
                      <a:r>
                        <a:rPr lang="ar-SA" sz="2400" dirty="0">
                          <a:solidFill>
                            <a:schemeClr val="tx1"/>
                          </a:solidFill>
                          <a:effectLst/>
                        </a:rPr>
                        <a:t>اندازه مخاطب</a:t>
                      </a:r>
                      <a:endParaRPr lang="en-US" sz="2400" dirty="0">
                        <a:solidFill>
                          <a:schemeClr val="tx1"/>
                        </a:solidFill>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gridSpan="2">
                  <a:txBody>
                    <a:bodyPr/>
                    <a:lstStyle/>
                    <a:p>
                      <a:pPr algn="ctr" rtl="1">
                        <a:lnSpc>
                          <a:spcPct val="80000"/>
                        </a:lnSpc>
                        <a:spcAft>
                          <a:spcPts val="0"/>
                        </a:spcAft>
                      </a:pPr>
                      <a:r>
                        <a:rPr lang="ar-SA" sz="2400" dirty="0">
                          <a:solidFill>
                            <a:schemeClr val="tx1"/>
                          </a:solidFill>
                          <a:effectLst/>
                        </a:rPr>
                        <a:t>اهمیت برای سلامت عمومی</a:t>
                      </a:r>
                      <a:endParaRPr lang="en-US" sz="2400" dirty="0">
                        <a:solidFill>
                          <a:schemeClr val="tx1"/>
                        </a:solidFill>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gridSpan="2">
                  <a:txBody>
                    <a:bodyPr/>
                    <a:lstStyle/>
                    <a:p>
                      <a:pPr algn="ctr" rtl="1">
                        <a:lnSpc>
                          <a:spcPct val="70000"/>
                        </a:lnSpc>
                        <a:spcAft>
                          <a:spcPts val="0"/>
                        </a:spcAft>
                      </a:pPr>
                      <a:r>
                        <a:rPr lang="ar-SA" sz="2400" dirty="0">
                          <a:solidFill>
                            <a:schemeClr val="tx1"/>
                          </a:solidFill>
                          <a:effectLst/>
                        </a:rPr>
                        <a:t>احتمال این که مخاطب نسبت به تلاش‌های ارتباطی، پاسخگو باشد.</a:t>
                      </a:r>
                      <a:endParaRPr lang="en-US" sz="2400" dirty="0">
                        <a:solidFill>
                          <a:schemeClr val="tx1"/>
                        </a:solidFill>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a:txBody>
                    <a:bodyPr/>
                    <a:lstStyle/>
                    <a:p>
                      <a:pPr algn="ctr" rtl="1">
                        <a:lnSpc>
                          <a:spcPct val="70000"/>
                        </a:lnSpc>
                        <a:spcAft>
                          <a:spcPts val="0"/>
                        </a:spcAft>
                      </a:pPr>
                      <a:r>
                        <a:rPr lang="ar-SA" sz="2400" dirty="0">
                          <a:solidFill>
                            <a:schemeClr val="tx1"/>
                          </a:solidFill>
                          <a:effectLst/>
                        </a:rPr>
                        <a:t>رتبه‌بندی*</a:t>
                      </a:r>
                      <a:endParaRPr lang="en-US" sz="2400" dirty="0">
                        <a:solidFill>
                          <a:schemeClr val="tx1"/>
                        </a:solidFill>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9285">
                <a:tc>
                  <a:txBody>
                    <a:bodyPr/>
                    <a:lstStyle/>
                    <a:p>
                      <a:pPr algn="justLow" rtl="1">
                        <a:lnSpc>
                          <a:spcPct val="80000"/>
                        </a:lnSpc>
                        <a:spcAft>
                          <a:spcPts val="0"/>
                        </a:spcAft>
                      </a:pPr>
                      <a:r>
                        <a:rPr lang="ar-SA" sz="2400" dirty="0">
                          <a:effectLst/>
                        </a:rPr>
                        <a:t> </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1">
                        <a:lnSpc>
                          <a:spcPct val="80000"/>
                        </a:lnSpc>
                        <a:spcAft>
                          <a:spcPts val="0"/>
                        </a:spcAft>
                      </a:pPr>
                      <a:r>
                        <a:rPr lang="en-US" sz="2400" dirty="0">
                          <a:effectLst/>
                        </a:rPr>
                        <a:t>A</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gridSpan="2">
                  <a:txBody>
                    <a:bodyPr/>
                    <a:lstStyle/>
                    <a:p>
                      <a:pPr algn="ctr" rtl="1">
                        <a:lnSpc>
                          <a:spcPct val="80000"/>
                        </a:lnSpc>
                        <a:spcAft>
                          <a:spcPts val="0"/>
                        </a:spcAft>
                      </a:pPr>
                      <a:r>
                        <a:rPr lang="en-US" sz="2400">
                          <a:effectLst/>
                        </a:rPr>
                        <a:t>B</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gridSpan="2">
                  <a:txBody>
                    <a:bodyPr/>
                    <a:lstStyle/>
                    <a:p>
                      <a:pPr algn="ctr" rtl="1">
                        <a:lnSpc>
                          <a:spcPct val="80000"/>
                        </a:lnSpc>
                        <a:spcAft>
                          <a:spcPts val="0"/>
                        </a:spcAft>
                      </a:pPr>
                      <a:r>
                        <a:rPr lang="en-US" sz="2400">
                          <a:effectLst/>
                        </a:rPr>
                        <a:t>C</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a:txBody>
                    <a:bodyPr/>
                    <a:lstStyle/>
                    <a:p>
                      <a:pPr algn="ctr" rtl="1">
                        <a:lnSpc>
                          <a:spcPct val="80000"/>
                        </a:lnSpc>
                        <a:spcAft>
                          <a:spcPts val="0"/>
                        </a:spcAft>
                      </a:pPr>
                      <a:r>
                        <a:rPr lang="en-US" sz="2400" dirty="0">
                          <a:effectLst/>
                        </a:rPr>
                        <a:t>A + B + C =</a:t>
                      </a:r>
                      <a:endParaRPr lang="en-US" sz="2400" dirty="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410">
                <a:tc rowSpan="7">
                  <a:txBody>
                    <a:bodyPr/>
                    <a:lstStyle/>
                    <a:p>
                      <a:pPr algn="justLow" rtl="1">
                        <a:lnSpc>
                          <a:spcPct val="80000"/>
                        </a:lnSpc>
                        <a:spcAft>
                          <a:spcPts val="0"/>
                        </a:spcAft>
                      </a:pPr>
                      <a:r>
                        <a:rPr lang="ar-SA" sz="2400">
                          <a:effectLst/>
                        </a:rPr>
                        <a:t> </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رتبه‌بندی</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درصد جمعیت</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رتبه‌بندی</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اهمیت</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رتبه‌بندی</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احتمال</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410">
                <a:tc vMerge="1">
                  <a:txBody>
                    <a:bodyPr/>
                    <a:lstStyle/>
                    <a:p>
                      <a:pPr rtl="1"/>
                      <a:endParaRPr lang="fa-IR"/>
                    </a:p>
                  </a:txBody>
                  <a:tcPr/>
                </a:tc>
                <a:tc>
                  <a:txBody>
                    <a:bodyPr/>
                    <a:lstStyle/>
                    <a:p>
                      <a:pPr algn="ctr" rtl="1">
                        <a:lnSpc>
                          <a:spcPct val="80000"/>
                        </a:lnSpc>
                        <a:spcAft>
                          <a:spcPts val="0"/>
                        </a:spcAft>
                      </a:pPr>
                      <a:r>
                        <a:rPr lang="ar-SA" sz="2400">
                          <a:effectLst/>
                        </a:rPr>
                        <a:t>1</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5ـ1</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1</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اصلاً</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1</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اصلاً</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410">
                <a:tc vMerge="1">
                  <a:txBody>
                    <a:bodyPr/>
                    <a:lstStyle/>
                    <a:p>
                      <a:pPr rtl="1"/>
                      <a:endParaRPr lang="fa-IR"/>
                    </a:p>
                  </a:txBody>
                  <a:tcPr/>
                </a:tc>
                <a:tc>
                  <a:txBody>
                    <a:bodyPr/>
                    <a:lstStyle/>
                    <a:p>
                      <a:pPr algn="ctr" rtl="1">
                        <a:lnSpc>
                          <a:spcPct val="80000"/>
                        </a:lnSpc>
                        <a:spcAft>
                          <a:spcPts val="0"/>
                        </a:spcAft>
                      </a:pPr>
                      <a:r>
                        <a:rPr lang="ar-SA" sz="2400">
                          <a:effectLst/>
                        </a:rPr>
                        <a:t>2</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10ـ6</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2</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 </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2</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 </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410">
                <a:tc vMerge="1">
                  <a:txBody>
                    <a:bodyPr/>
                    <a:lstStyle/>
                    <a:p>
                      <a:pPr rtl="1"/>
                      <a:endParaRPr lang="fa-IR"/>
                    </a:p>
                  </a:txBody>
                  <a:tcPr/>
                </a:tc>
                <a:tc>
                  <a:txBody>
                    <a:bodyPr/>
                    <a:lstStyle/>
                    <a:p>
                      <a:pPr algn="ctr" rtl="1">
                        <a:lnSpc>
                          <a:spcPct val="80000"/>
                        </a:lnSpc>
                        <a:spcAft>
                          <a:spcPts val="0"/>
                        </a:spcAft>
                      </a:pPr>
                      <a:r>
                        <a:rPr lang="ar-SA" sz="2400">
                          <a:effectLst/>
                        </a:rPr>
                        <a:t>3</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15ـ11</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3</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تا حدی</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3</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تا حدی</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410">
                <a:tc vMerge="1">
                  <a:txBody>
                    <a:bodyPr/>
                    <a:lstStyle/>
                    <a:p>
                      <a:pPr rtl="1"/>
                      <a:endParaRPr lang="fa-IR"/>
                    </a:p>
                  </a:txBody>
                  <a:tcPr/>
                </a:tc>
                <a:tc>
                  <a:txBody>
                    <a:bodyPr/>
                    <a:lstStyle/>
                    <a:p>
                      <a:pPr algn="ctr" rtl="1">
                        <a:lnSpc>
                          <a:spcPct val="80000"/>
                        </a:lnSpc>
                        <a:spcAft>
                          <a:spcPts val="0"/>
                        </a:spcAft>
                      </a:pPr>
                      <a:r>
                        <a:rPr lang="ar-SA" sz="2400">
                          <a:effectLst/>
                        </a:rPr>
                        <a:t>4</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20ـ16</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4</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 </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4</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 </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0000"/>
                        </a:lnSpc>
                        <a:spcAft>
                          <a:spcPts val="0"/>
                        </a:spcAft>
                      </a:pPr>
                      <a:r>
                        <a:rPr lang="ar-SA" sz="2400" dirty="0">
                          <a:effectLst/>
                        </a:rPr>
                        <a:t> </a:t>
                      </a:r>
                      <a:endParaRPr lang="en-US" sz="2400" dirty="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410">
                <a:tc vMerge="1">
                  <a:txBody>
                    <a:bodyPr/>
                    <a:lstStyle/>
                    <a:p>
                      <a:pPr rtl="1"/>
                      <a:endParaRPr lang="fa-IR"/>
                    </a:p>
                  </a:txBody>
                  <a:tcPr/>
                </a:tc>
                <a:tc>
                  <a:txBody>
                    <a:bodyPr/>
                    <a:lstStyle/>
                    <a:p>
                      <a:pPr algn="ctr" rtl="1">
                        <a:lnSpc>
                          <a:spcPct val="80000"/>
                        </a:lnSpc>
                        <a:spcAft>
                          <a:spcPts val="0"/>
                        </a:spcAft>
                      </a:pPr>
                      <a:r>
                        <a:rPr lang="ar-SA" sz="2400">
                          <a:effectLst/>
                        </a:rPr>
                        <a:t>5</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20&lt;</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5</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زیاد</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5</a:t>
                      </a:r>
                      <a:endParaRPr lang="en-US" sz="240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زیاد</a:t>
                      </a:r>
                      <a:endParaRPr lang="en-US" sz="2400" dirty="0">
                        <a:effectLst/>
                        <a:latin typeface="Times New Roman"/>
                        <a:ea typeface="Times New Roman"/>
                        <a:cs typeface="B Nazanin"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0000"/>
                        </a:lnSpc>
                        <a:spcAft>
                          <a:spcPts val="0"/>
                        </a:spcAft>
                      </a:pPr>
                      <a:r>
                        <a:rPr lang="ar-SA" sz="2400" dirty="0">
                          <a:effectLst/>
                        </a:rPr>
                        <a:t> </a:t>
                      </a:r>
                      <a:endParaRPr lang="en-US" sz="2400" dirty="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410">
                <a:tc vMerge="1">
                  <a:txBody>
                    <a:bodyPr/>
                    <a:lstStyle/>
                    <a:p>
                      <a:pPr rtl="1"/>
                      <a:endParaRPr lang="fa-IR"/>
                    </a:p>
                  </a:txBody>
                  <a:tcPr/>
                </a:tc>
                <a:tc>
                  <a:txBody>
                    <a:bodyPr/>
                    <a:lstStyle/>
                    <a:p>
                      <a:pPr algn="ctr"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dirty="0">
                          <a:effectLst/>
                        </a:rPr>
                        <a:t> </a:t>
                      </a:r>
                      <a:endParaRPr lang="en-US" sz="2400" dirty="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0000"/>
                        </a:lnSpc>
                        <a:spcAft>
                          <a:spcPts val="0"/>
                        </a:spcAft>
                      </a:pPr>
                      <a:r>
                        <a:rPr lang="ar-SA" sz="2400" dirty="0">
                          <a:effectLst/>
                        </a:rPr>
                        <a:t> </a:t>
                      </a:r>
                      <a:endParaRPr lang="en-US" sz="2400" dirty="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410">
                <a:tc>
                  <a:txBody>
                    <a:bodyPr/>
                    <a:lstStyle/>
                    <a:p>
                      <a:pPr algn="justLow"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Low"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gridSpan="2">
                  <a:txBody>
                    <a:bodyPr/>
                    <a:lstStyle/>
                    <a:p>
                      <a:pPr algn="justLow"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gridSpan="2">
                  <a:txBody>
                    <a:bodyPr/>
                    <a:lstStyle/>
                    <a:p>
                      <a:pPr algn="justLow" rtl="1">
                        <a:lnSpc>
                          <a:spcPct val="80000"/>
                        </a:lnSpc>
                        <a:spcAft>
                          <a:spcPts val="0"/>
                        </a:spcAft>
                      </a:pPr>
                      <a:r>
                        <a:rPr lang="ar-SA" sz="2400" dirty="0">
                          <a:effectLst/>
                        </a:rPr>
                        <a:t> </a:t>
                      </a:r>
                      <a:endParaRPr lang="en-US" sz="2400" dirty="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a:txBody>
                    <a:bodyPr/>
                    <a:lstStyle/>
                    <a:p>
                      <a:pPr algn="justLow" rtl="1">
                        <a:lnSpc>
                          <a:spcPct val="80000"/>
                        </a:lnSpc>
                        <a:spcAft>
                          <a:spcPts val="0"/>
                        </a:spcAft>
                      </a:pPr>
                      <a:r>
                        <a:rPr lang="ar-SA" sz="2400" dirty="0">
                          <a:effectLst/>
                        </a:rPr>
                        <a:t> </a:t>
                      </a:r>
                      <a:endParaRPr lang="en-US" sz="2400" dirty="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410">
                <a:tc>
                  <a:txBody>
                    <a:bodyPr/>
                    <a:lstStyle/>
                    <a:p>
                      <a:pPr algn="justLow"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Low"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gridSpan="2">
                  <a:txBody>
                    <a:bodyPr/>
                    <a:lstStyle/>
                    <a:p>
                      <a:pPr algn="justLow" rtl="1">
                        <a:lnSpc>
                          <a:spcPct val="80000"/>
                        </a:lnSpc>
                        <a:spcAft>
                          <a:spcPts val="0"/>
                        </a:spcAft>
                      </a:pPr>
                      <a:r>
                        <a:rPr lang="ar-SA" sz="2400">
                          <a:effectLst/>
                        </a:rPr>
                        <a:t> </a:t>
                      </a:r>
                      <a:endParaRPr lang="en-US" sz="24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gridSpan="2">
                  <a:txBody>
                    <a:bodyPr/>
                    <a:lstStyle/>
                    <a:p>
                      <a:pPr algn="justLow" rtl="1">
                        <a:lnSpc>
                          <a:spcPct val="80000"/>
                        </a:lnSpc>
                        <a:spcAft>
                          <a:spcPts val="0"/>
                        </a:spcAft>
                      </a:pPr>
                      <a:r>
                        <a:rPr lang="ar-SA" sz="2400" dirty="0">
                          <a:effectLst/>
                        </a:rPr>
                        <a:t> </a:t>
                      </a:r>
                      <a:endParaRPr lang="en-US" sz="2400" dirty="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a:txBody>
                    <a:bodyPr/>
                    <a:lstStyle/>
                    <a:p>
                      <a:pPr algn="justLow" rtl="1">
                        <a:lnSpc>
                          <a:spcPct val="80000"/>
                        </a:lnSpc>
                        <a:spcAft>
                          <a:spcPts val="0"/>
                        </a:spcAft>
                      </a:pPr>
                      <a:r>
                        <a:rPr lang="ar-SA" sz="2400" dirty="0">
                          <a:effectLst/>
                        </a:rPr>
                        <a:t> </a:t>
                      </a:r>
                      <a:endParaRPr lang="en-US" sz="2400" dirty="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410">
                <a:tc>
                  <a:txBody>
                    <a:bodyPr/>
                    <a:lstStyle/>
                    <a:p>
                      <a:pPr algn="justLow" rtl="1">
                        <a:lnSpc>
                          <a:spcPct val="80000"/>
                        </a:lnSpc>
                        <a:spcAft>
                          <a:spcPts val="0"/>
                        </a:spcAft>
                      </a:pPr>
                      <a:r>
                        <a:rPr lang="ar-SA" sz="1100">
                          <a:effectLst/>
                        </a:rPr>
                        <a:t> </a:t>
                      </a:r>
                      <a:endParaRPr lang="en-US" sz="12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Low" rtl="1">
                        <a:lnSpc>
                          <a:spcPct val="80000"/>
                        </a:lnSpc>
                        <a:spcAft>
                          <a:spcPts val="0"/>
                        </a:spcAft>
                      </a:pPr>
                      <a:r>
                        <a:rPr lang="ar-SA" sz="1100">
                          <a:effectLst/>
                        </a:rPr>
                        <a:t> </a:t>
                      </a:r>
                      <a:endParaRPr lang="en-US" sz="12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gridSpan="2">
                  <a:txBody>
                    <a:bodyPr/>
                    <a:lstStyle/>
                    <a:p>
                      <a:pPr algn="justLow" rtl="1">
                        <a:lnSpc>
                          <a:spcPct val="80000"/>
                        </a:lnSpc>
                        <a:spcAft>
                          <a:spcPts val="0"/>
                        </a:spcAft>
                      </a:pPr>
                      <a:r>
                        <a:rPr lang="ar-SA" sz="1100">
                          <a:effectLst/>
                        </a:rPr>
                        <a:t> </a:t>
                      </a:r>
                      <a:endParaRPr lang="en-US" sz="12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gridSpan="2">
                  <a:txBody>
                    <a:bodyPr/>
                    <a:lstStyle/>
                    <a:p>
                      <a:pPr algn="justLow" rtl="1">
                        <a:lnSpc>
                          <a:spcPct val="80000"/>
                        </a:lnSpc>
                        <a:spcAft>
                          <a:spcPts val="0"/>
                        </a:spcAft>
                      </a:pPr>
                      <a:r>
                        <a:rPr lang="ar-SA" sz="1100">
                          <a:effectLst/>
                        </a:rPr>
                        <a:t> </a:t>
                      </a:r>
                      <a:endParaRPr lang="en-US" sz="120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fa-IR"/>
                    </a:p>
                  </a:txBody>
                  <a:tcPr/>
                </a:tc>
                <a:tc>
                  <a:txBody>
                    <a:bodyPr/>
                    <a:lstStyle/>
                    <a:p>
                      <a:pPr algn="justLow" rtl="1">
                        <a:lnSpc>
                          <a:spcPct val="80000"/>
                        </a:lnSpc>
                        <a:spcAft>
                          <a:spcPts val="0"/>
                        </a:spcAft>
                      </a:pPr>
                      <a:r>
                        <a:rPr lang="ar-SA" sz="1100" dirty="0">
                          <a:effectLst/>
                        </a:rPr>
                        <a:t> </a:t>
                      </a:r>
                      <a:endParaRPr lang="en-US" sz="1200" dirty="0">
                        <a:effectLst/>
                        <a:latin typeface="Times New Roman"/>
                        <a:ea typeface="Times New Roman"/>
                        <a:cs typeface="B Za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Rectangle 2"/>
          <p:cNvSpPr/>
          <p:nvPr/>
        </p:nvSpPr>
        <p:spPr>
          <a:xfrm>
            <a:off x="0" y="5949280"/>
            <a:ext cx="9144000" cy="954107"/>
          </a:xfrm>
          <a:prstGeom prst="rect">
            <a:avLst/>
          </a:prstGeom>
        </p:spPr>
        <p:txBody>
          <a:bodyPr wrap="square">
            <a:spAutoFit/>
          </a:bodyPr>
          <a:lstStyle/>
          <a:p>
            <a:r>
              <a:rPr lang="fa-IR" sz="2800" b="1" dirty="0">
                <a:cs typeface="B Nazanin" pitchFamily="2" charset="-78"/>
              </a:rPr>
              <a:t>رتبه بندي كل رتبه ها: </a:t>
            </a:r>
            <a:endParaRPr lang="fa-IR" sz="2800" b="1" dirty="0" smtClean="0">
              <a:cs typeface="B Nazanin" pitchFamily="2" charset="-78"/>
            </a:endParaRPr>
          </a:p>
          <a:p>
            <a:r>
              <a:rPr lang="fa-IR" sz="2800" b="1" dirty="0" smtClean="0">
                <a:cs typeface="B Nazanin" pitchFamily="2" charset="-78"/>
              </a:rPr>
              <a:t>الف</a:t>
            </a:r>
            <a:r>
              <a:rPr lang="fa-IR" sz="2800" b="1" dirty="0">
                <a:cs typeface="B Nazanin" pitchFamily="2" charset="-78"/>
              </a:rPr>
              <a:t>. رتبه 15  10 خوب </a:t>
            </a:r>
            <a:r>
              <a:rPr lang="fa-IR" sz="2800" b="1" dirty="0" smtClean="0">
                <a:cs typeface="B Nazanin" pitchFamily="2" charset="-78"/>
              </a:rPr>
              <a:t>       ب</a:t>
            </a:r>
            <a:r>
              <a:rPr lang="fa-IR" sz="2800" b="1" dirty="0">
                <a:cs typeface="B Nazanin" pitchFamily="2" charset="-78"/>
              </a:rPr>
              <a:t>. 9 6 </a:t>
            </a:r>
            <a:r>
              <a:rPr lang="fa-IR" sz="2800" b="1" dirty="0" smtClean="0">
                <a:cs typeface="B Nazanin" pitchFamily="2" charset="-78"/>
              </a:rPr>
              <a:t>محتمل                 </a:t>
            </a:r>
            <a:r>
              <a:rPr lang="fa-IR" sz="2800" b="1" dirty="0">
                <a:cs typeface="B Nazanin" pitchFamily="2" charset="-78"/>
              </a:rPr>
              <a:t>ج. 5  0 غيرمحتمل</a:t>
            </a:r>
          </a:p>
        </p:txBody>
      </p:sp>
    </p:spTree>
    <p:extLst>
      <p:ext uri="{BB962C8B-B14F-4D97-AF65-F5344CB8AC3E}">
        <p14:creationId xmlns:p14="http://schemas.microsoft.com/office/powerpoint/2010/main" xmlns="" val="4087766785"/>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fa-IR" sz="3600" b="1" dirty="0">
                <a:solidFill>
                  <a:schemeClr val="tx1"/>
                </a:solidFill>
                <a:cs typeface="B Titr" pitchFamily="2" charset="-78"/>
              </a:rPr>
              <a:t>تعيين مخاطبين كليدي</a:t>
            </a:r>
            <a:endParaRPr lang="fa-IR" sz="3600" dirty="0">
              <a:solidFill>
                <a:schemeClr val="tx1"/>
              </a:solidFill>
            </a:endParaRPr>
          </a:p>
        </p:txBody>
      </p:sp>
      <p:sp>
        <p:nvSpPr>
          <p:cNvPr id="3" name="Content Placeholder 2"/>
          <p:cNvSpPr>
            <a:spLocks noGrp="1"/>
          </p:cNvSpPr>
          <p:nvPr>
            <p:ph sz="quarter" idx="1"/>
          </p:nvPr>
        </p:nvSpPr>
        <p:spPr>
          <a:xfrm>
            <a:off x="304800" y="1905000"/>
            <a:ext cx="8437240" cy="4525963"/>
          </a:xfrm>
        </p:spPr>
        <p:txBody>
          <a:bodyPr>
            <a:normAutofit/>
          </a:bodyPr>
          <a:lstStyle/>
          <a:p>
            <a:pPr marL="0" indent="0" algn="just">
              <a:lnSpc>
                <a:spcPct val="150000"/>
              </a:lnSpc>
              <a:buNone/>
            </a:pPr>
            <a:r>
              <a:rPr lang="fa-IR" sz="3200" dirty="0" smtClean="0">
                <a:cs typeface="B Nazanin" pitchFamily="2" charset="-78"/>
              </a:rPr>
              <a:t>در این مرحله افراد </a:t>
            </a:r>
            <a:r>
              <a:rPr lang="fa-IR" sz="3200" dirty="0">
                <a:cs typeface="B Nazanin" pitchFamily="2" charset="-78"/>
              </a:rPr>
              <a:t>كليدي مؤثر بر مخاطبين اوليه مشخص مي شوند </a:t>
            </a:r>
            <a:r>
              <a:rPr lang="fa-IR" sz="3200" dirty="0" smtClean="0">
                <a:cs typeface="B Nazanin" pitchFamily="2" charset="-78"/>
              </a:rPr>
              <a:t>كه هدف </a:t>
            </a:r>
            <a:r>
              <a:rPr lang="fa-IR" sz="3200" dirty="0">
                <a:cs typeface="B Nazanin" pitchFamily="2" charset="-78"/>
              </a:rPr>
              <a:t>از اين كار، بسيج آنها براي تأثيرگذاري بر مخاطبين اوليه به نفع </a:t>
            </a:r>
            <a:r>
              <a:rPr lang="fa-IR" sz="3200" dirty="0" smtClean="0">
                <a:cs typeface="B Nazanin" pitchFamily="2" charset="-78"/>
              </a:rPr>
              <a:t>رفتار دلخواه </a:t>
            </a:r>
            <a:r>
              <a:rPr lang="fa-IR" sz="3200" dirty="0">
                <a:cs typeface="B Nazanin" pitchFamily="2" charset="-78"/>
              </a:rPr>
              <a:t>مي باشد.</a:t>
            </a:r>
          </a:p>
        </p:txBody>
      </p:sp>
    </p:spTree>
    <p:extLst>
      <p:ext uri="{BB962C8B-B14F-4D97-AF65-F5344CB8AC3E}">
        <p14:creationId xmlns:p14="http://schemas.microsoft.com/office/powerpoint/2010/main" xmlns="" val="378195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تعيين مخاطبين كليدي</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251520" y="1600200"/>
            <a:ext cx="8640960" cy="4781128"/>
          </a:xfrm>
        </p:spPr>
        <p:txBody>
          <a:bodyPr>
            <a:normAutofit/>
          </a:bodyPr>
          <a:lstStyle/>
          <a:p>
            <a:pPr algn="just">
              <a:lnSpc>
                <a:spcPct val="150000"/>
              </a:lnSpc>
            </a:pPr>
            <a:r>
              <a:rPr lang="fa-IR" dirty="0" smtClean="0">
                <a:cs typeface="B Nazanin" pitchFamily="2" charset="-78"/>
              </a:rPr>
              <a:t>چه </a:t>
            </a:r>
            <a:r>
              <a:rPr lang="fa-IR" dirty="0">
                <a:cs typeface="B Nazanin" pitchFamily="2" charset="-78"/>
              </a:rPr>
              <a:t>كسي بر تصميم آنها براي تداوم يا عدم تداوم رفتارهاي </a:t>
            </a:r>
            <a:r>
              <a:rPr lang="fa-IR" dirty="0" smtClean="0">
                <a:cs typeface="B Nazanin" pitchFamily="2" charset="-78"/>
              </a:rPr>
              <a:t>جديد بهداشتي </a:t>
            </a:r>
            <a:r>
              <a:rPr lang="fa-IR" dirty="0">
                <a:cs typeface="B Nazanin" pitchFamily="2" charset="-78"/>
              </a:rPr>
              <a:t>شان، نفوذ و تأثير دارد؟</a:t>
            </a:r>
          </a:p>
          <a:p>
            <a:pPr algn="just">
              <a:lnSpc>
                <a:spcPct val="150000"/>
              </a:lnSpc>
            </a:pPr>
            <a:r>
              <a:rPr lang="fa-IR" dirty="0">
                <a:cs typeface="B Nazanin" pitchFamily="2" charset="-78"/>
              </a:rPr>
              <a:t>اين تأثيرات خارجي را در قالب خصوصيات ويژه اي مانند سن و جنس و </a:t>
            </a:r>
            <a:r>
              <a:rPr lang="fa-IR" dirty="0" smtClean="0">
                <a:cs typeface="B Nazanin" pitchFamily="2" charset="-78"/>
              </a:rPr>
              <a:t>درقالب </a:t>
            </a:r>
            <a:r>
              <a:rPr lang="fa-IR" dirty="0">
                <a:cs typeface="B Nazanin" pitchFamily="2" charset="-78"/>
              </a:rPr>
              <a:t>ارتباط آنها با مخاطب اوليه شرح دهيد. براي مثال آيا آنها دوستان يا </a:t>
            </a:r>
            <a:r>
              <a:rPr lang="fa-IR" dirty="0" smtClean="0">
                <a:cs typeface="B Nazanin" pitchFamily="2" charset="-78"/>
              </a:rPr>
              <a:t>اقوام مخاطبين </a:t>
            </a:r>
            <a:r>
              <a:rPr lang="fa-IR" dirty="0">
                <a:cs typeface="B Nazanin" pitchFamily="2" charset="-78"/>
              </a:rPr>
              <a:t>اوليه هستند؟ </a:t>
            </a:r>
            <a:endParaRPr lang="fa-IR" dirty="0" smtClean="0">
              <a:cs typeface="B Nazanin" pitchFamily="2" charset="-78"/>
            </a:endParaRPr>
          </a:p>
          <a:p>
            <a:pPr algn="just">
              <a:lnSpc>
                <a:spcPct val="150000"/>
              </a:lnSpc>
            </a:pPr>
            <a:r>
              <a:rPr lang="fa-IR" dirty="0" smtClean="0">
                <a:cs typeface="B Nazanin" pitchFamily="2" charset="-78"/>
              </a:rPr>
              <a:t>آيا </a:t>
            </a:r>
            <a:r>
              <a:rPr lang="fa-IR" dirty="0">
                <a:cs typeface="B Nazanin" pitchFamily="2" charset="-78"/>
              </a:rPr>
              <a:t>آنها خدمات يا محصولاتي را به مخاطبين </a:t>
            </a:r>
            <a:r>
              <a:rPr lang="fa-IR" dirty="0" smtClean="0">
                <a:cs typeface="B Nazanin" pitchFamily="2" charset="-78"/>
              </a:rPr>
              <a:t>شما پيشنهاد </a:t>
            </a:r>
            <a:r>
              <a:rPr lang="fa-IR" dirty="0">
                <a:cs typeface="B Nazanin" pitchFamily="2" charset="-78"/>
              </a:rPr>
              <a:t>مي دهند؟</a:t>
            </a:r>
          </a:p>
          <a:p>
            <a:endParaRPr lang="fa-IR" dirty="0"/>
          </a:p>
        </p:txBody>
      </p:sp>
    </p:spTree>
    <p:extLst>
      <p:ext uri="{BB962C8B-B14F-4D97-AF65-F5344CB8AC3E}">
        <p14:creationId xmlns:p14="http://schemas.microsoft.com/office/powerpoint/2010/main" xmlns="" val="223588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تعيين مخاطبين كليدي</a:t>
            </a:r>
            <a:endParaRPr lang="fa-IR" sz="3600" dirty="0">
              <a:solidFill>
                <a:schemeClr val="tx1"/>
              </a:solidFill>
              <a:cs typeface="B Titr" pitchFamily="2" charset="-78"/>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3737281955"/>
              </p:ext>
            </p:extLst>
          </p:nvPr>
        </p:nvGraphicFramePr>
        <p:xfrm>
          <a:off x="179513" y="2060848"/>
          <a:ext cx="8856983" cy="4131305"/>
        </p:xfrm>
        <a:graphic>
          <a:graphicData uri="http://schemas.openxmlformats.org/drawingml/2006/table">
            <a:tbl>
              <a:tblPr rtl="1">
                <a:tableStyleId>{5C22544A-7EE6-4342-B048-85BDC9FD1C3A}</a:tableStyleId>
              </a:tblPr>
              <a:tblGrid>
                <a:gridCol w="1004583"/>
                <a:gridCol w="2359972"/>
                <a:gridCol w="2650539"/>
                <a:gridCol w="2841889"/>
              </a:tblGrid>
              <a:tr h="1378839">
                <a:tc>
                  <a:txBody>
                    <a:bodyPr/>
                    <a:lstStyle/>
                    <a:p>
                      <a:pPr algn="ctr" rtl="1">
                        <a:lnSpc>
                          <a:spcPct val="85000"/>
                        </a:lnSpc>
                        <a:spcAft>
                          <a:spcPts val="0"/>
                        </a:spcAft>
                      </a:pPr>
                      <a:r>
                        <a:rPr lang="ar-SA" sz="2800" dirty="0">
                          <a:effectLst/>
                          <a:cs typeface="B Nazanin" pitchFamily="2" charset="-78"/>
                        </a:rPr>
                        <a:t>مخاطب اولیه</a:t>
                      </a:r>
                      <a:endParaRPr lang="en-US" sz="28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5000"/>
                        </a:lnSpc>
                        <a:spcAft>
                          <a:spcPts val="0"/>
                        </a:spcAft>
                      </a:pPr>
                      <a:r>
                        <a:rPr lang="ar-SA" sz="2800" dirty="0">
                          <a:effectLst/>
                          <a:cs typeface="B Nazanin" pitchFamily="2" charset="-78"/>
                        </a:rPr>
                        <a:t>مخاطب اولیه در مورد سلامتش با چه کسی صحبت می‌کند؟</a:t>
                      </a:r>
                      <a:endParaRPr lang="en-US" sz="28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5000"/>
                        </a:lnSpc>
                        <a:spcAft>
                          <a:spcPts val="0"/>
                        </a:spcAft>
                      </a:pPr>
                      <a:r>
                        <a:rPr lang="ar-SA" sz="2800" dirty="0">
                          <a:effectLst/>
                          <a:cs typeface="B Nazanin" pitchFamily="2" charset="-78"/>
                        </a:rPr>
                        <a:t>چه کسی بر رفتار مخاطب اولیه در زمینه رفع نیازهای سلامتش تأثير و نفوذ دارد؟</a:t>
                      </a:r>
                      <a:endParaRPr lang="en-US" sz="28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85000"/>
                        </a:lnSpc>
                        <a:spcAft>
                          <a:spcPts val="0"/>
                        </a:spcAft>
                      </a:pPr>
                      <a:r>
                        <a:rPr lang="ar-SA" sz="2800" dirty="0">
                          <a:effectLst/>
                          <a:cs typeface="B Nazanin" pitchFamily="2" charset="-78"/>
                        </a:rPr>
                        <a:t>چه کسی اطلاعات بهداشتي، محصولات و خدماتی که مخاطب اولیه نیاز دارد را ارايه می‌دهد؟</a:t>
                      </a:r>
                      <a:endParaRPr lang="en-US" sz="28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8963">
                <a:tc>
                  <a:txBody>
                    <a:bodyPr/>
                    <a:lstStyle/>
                    <a:p>
                      <a:pPr algn="justLow" rtl="1">
                        <a:lnSpc>
                          <a:spcPct val="85000"/>
                        </a:lnSpc>
                        <a:spcAft>
                          <a:spcPts val="0"/>
                        </a:spcAft>
                      </a:pPr>
                      <a:r>
                        <a:rPr lang="en-US" sz="2800">
                          <a:effectLst/>
                          <a:cs typeface="B Nazanin" pitchFamily="2" charset="-78"/>
                        </a:rPr>
                        <a:t> </a:t>
                      </a:r>
                      <a:endParaRPr lang="en-US" sz="280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en-US" sz="2800" dirty="0">
                          <a:effectLst/>
                          <a:cs typeface="B Nazanin" pitchFamily="2" charset="-78"/>
                        </a:rPr>
                        <a:t> </a:t>
                      </a:r>
                      <a:endParaRPr lang="en-US" sz="28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en-US" sz="2800" dirty="0">
                          <a:effectLst/>
                          <a:cs typeface="B Nazanin" pitchFamily="2" charset="-78"/>
                        </a:rPr>
                        <a:t> </a:t>
                      </a:r>
                      <a:endParaRPr lang="en-US" sz="28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ar-SA" sz="2800">
                          <a:effectLst/>
                          <a:cs typeface="B Nazanin" pitchFamily="2" charset="-78"/>
                        </a:rPr>
                        <a:t> </a:t>
                      </a:r>
                      <a:endParaRPr lang="en-US" sz="280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1494">
                <a:tc>
                  <a:txBody>
                    <a:bodyPr/>
                    <a:lstStyle/>
                    <a:p>
                      <a:pPr algn="justLow" rtl="1">
                        <a:lnSpc>
                          <a:spcPct val="85000"/>
                        </a:lnSpc>
                        <a:spcAft>
                          <a:spcPts val="0"/>
                        </a:spcAft>
                      </a:pPr>
                      <a:r>
                        <a:rPr lang="en-US" sz="2800">
                          <a:effectLst/>
                          <a:cs typeface="B Nazanin" pitchFamily="2" charset="-78"/>
                        </a:rPr>
                        <a:t> </a:t>
                      </a:r>
                      <a:endParaRPr lang="en-US" sz="280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en-US" sz="2800" dirty="0">
                          <a:effectLst/>
                          <a:cs typeface="B Nazanin" pitchFamily="2" charset="-78"/>
                        </a:rPr>
                        <a:t> </a:t>
                      </a:r>
                      <a:endParaRPr lang="en-US" sz="28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en-US" sz="2800" dirty="0">
                          <a:effectLst/>
                          <a:cs typeface="B Nazanin" pitchFamily="2" charset="-78"/>
                        </a:rPr>
                        <a:t> </a:t>
                      </a:r>
                      <a:endParaRPr lang="en-US" sz="28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Low" rtl="1">
                        <a:lnSpc>
                          <a:spcPct val="85000"/>
                        </a:lnSpc>
                        <a:spcAft>
                          <a:spcPts val="0"/>
                        </a:spcAft>
                      </a:pPr>
                      <a:r>
                        <a:rPr lang="en-US" sz="2800" dirty="0">
                          <a:effectLst/>
                          <a:cs typeface="B Nazanin" pitchFamily="2" charset="-78"/>
                        </a:rPr>
                        <a:t> </a:t>
                      </a:r>
                      <a:endParaRPr lang="en-US" sz="2800" dirty="0">
                        <a:effectLst/>
                        <a:latin typeface="Times New Roman"/>
                        <a:ea typeface="Times New Roman"/>
                        <a:cs typeface="B Nazanin"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57319042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524000"/>
          </a:xfrm>
        </p:spPr>
        <p:txBody>
          <a:bodyPr>
            <a:noAutofit/>
          </a:bodyPr>
          <a:lstStyle/>
          <a:p>
            <a:pPr algn="r"/>
            <a:r>
              <a:rPr lang="fa-IR" sz="3600" b="1" dirty="0" smtClean="0">
                <a:solidFill>
                  <a:schemeClr val="tx1"/>
                </a:solidFill>
                <a:cs typeface="B Titr" pitchFamily="2" charset="-78"/>
              </a:rPr>
              <a:t>                         </a:t>
            </a:r>
            <a:r>
              <a:rPr lang="ar-SA" sz="3600" b="1" dirty="0" smtClean="0">
                <a:solidFill>
                  <a:schemeClr val="tx1"/>
                </a:solidFill>
                <a:cs typeface="B Titr" pitchFamily="2" charset="-78"/>
              </a:rPr>
              <a:t>تحلیل </a:t>
            </a:r>
            <a:r>
              <a:rPr lang="ar-SA" sz="3600" b="1" dirty="0">
                <a:solidFill>
                  <a:schemeClr val="tx1"/>
                </a:solidFill>
                <a:cs typeface="B Titr" pitchFamily="2" charset="-78"/>
              </a:rPr>
              <a:t>فرد </a:t>
            </a:r>
            <a:r>
              <a:rPr lang="ar-SA" sz="3600" b="1" dirty="0" smtClean="0">
                <a:solidFill>
                  <a:schemeClr val="tx1"/>
                </a:solidFill>
                <a:cs typeface="B Titr" pitchFamily="2" charset="-78"/>
              </a:rPr>
              <a:t>تأثيرگذار</a:t>
            </a:r>
            <a:r>
              <a:rPr lang="fa-IR" sz="3600" b="1" dirty="0" smtClean="0">
                <a:solidFill>
                  <a:schemeClr val="tx1"/>
                </a:solidFill>
                <a:cs typeface="B Titr" pitchFamily="2" charset="-78"/>
              </a:rPr>
              <a:t/>
            </a:r>
            <a:br>
              <a:rPr lang="fa-IR" sz="3600" b="1" dirty="0" smtClean="0">
                <a:solidFill>
                  <a:schemeClr val="tx1"/>
                </a:solidFill>
                <a:cs typeface="B Titr" pitchFamily="2" charset="-78"/>
              </a:rPr>
            </a:br>
            <a:r>
              <a:rPr lang="fa-IR" sz="3200" dirty="0" smtClean="0">
                <a:solidFill>
                  <a:schemeClr val="tx1"/>
                </a:solidFill>
                <a:cs typeface="B Nazanin" pitchFamily="2" charset="-78"/>
              </a:rPr>
              <a:t>الف</a:t>
            </a:r>
            <a:r>
              <a:rPr lang="fa-IR" sz="3200" dirty="0">
                <a:solidFill>
                  <a:schemeClr val="tx1"/>
                </a:solidFill>
                <a:cs typeface="B Nazanin" pitchFamily="2" charset="-78"/>
              </a:rPr>
              <a:t>. مخاطب اوليه:</a:t>
            </a:r>
            <a:r>
              <a:rPr lang="ar-SA" sz="3200" b="1" dirty="0" smtClean="0">
                <a:solidFill>
                  <a:schemeClr val="tx1"/>
                </a:solidFill>
                <a:cs typeface="B Nazanin" pitchFamily="2" charset="-78"/>
              </a:rPr>
              <a:t> </a:t>
            </a:r>
            <a:endParaRPr lang="fa-IR" sz="3600" dirty="0">
              <a:solidFill>
                <a:schemeClr val="tx1"/>
              </a:solidFill>
              <a:cs typeface="B Nazanin" pitchFamily="2" charset="-78"/>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3302862019"/>
              </p:ext>
            </p:extLst>
          </p:nvPr>
        </p:nvGraphicFramePr>
        <p:xfrm>
          <a:off x="107504" y="1700808"/>
          <a:ext cx="9036496" cy="4896544"/>
        </p:xfrm>
        <a:graphic>
          <a:graphicData uri="http://schemas.openxmlformats.org/drawingml/2006/table">
            <a:tbl>
              <a:tblPr rtl="1">
                <a:tableStyleId>{5C22544A-7EE6-4342-B048-85BDC9FD1C3A}</a:tableStyleId>
              </a:tblPr>
              <a:tblGrid>
                <a:gridCol w="1465720"/>
                <a:gridCol w="1532589"/>
                <a:gridCol w="1946461"/>
                <a:gridCol w="1216312"/>
                <a:gridCol w="1534397"/>
                <a:gridCol w="1341017"/>
              </a:tblGrid>
              <a:tr h="789899">
                <a:tc>
                  <a:txBody>
                    <a:bodyPr/>
                    <a:lstStyle/>
                    <a:p>
                      <a:pPr algn="ctr" rtl="1">
                        <a:lnSpc>
                          <a:spcPct val="85000"/>
                        </a:lnSpc>
                        <a:spcAft>
                          <a:spcPts val="0"/>
                        </a:spcAft>
                      </a:pPr>
                      <a:r>
                        <a:rPr lang="ar-SA" sz="2800" dirty="0">
                          <a:effectLst/>
                          <a:cs typeface="B Nazanin" pitchFamily="2" charset="-78"/>
                        </a:rPr>
                        <a:t>ب</a:t>
                      </a:r>
                      <a:endParaRPr lang="en-US" sz="2800"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800" dirty="0">
                          <a:effectLst/>
                          <a:cs typeface="B Nazanin" pitchFamily="2" charset="-78"/>
                        </a:rPr>
                        <a:t>پ</a:t>
                      </a:r>
                      <a:endParaRPr lang="en-US" sz="2800"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800" dirty="0">
                          <a:effectLst/>
                          <a:cs typeface="B Nazanin" pitchFamily="2" charset="-78"/>
                        </a:rPr>
                        <a:t>ت</a:t>
                      </a:r>
                      <a:endParaRPr lang="en-US" sz="2800"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800" dirty="0">
                          <a:effectLst/>
                          <a:cs typeface="B Nazanin" pitchFamily="2" charset="-78"/>
                        </a:rPr>
                        <a:t>ث</a:t>
                      </a:r>
                      <a:endParaRPr lang="en-US" sz="2800"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800" dirty="0">
                          <a:effectLst/>
                          <a:cs typeface="B Nazanin" pitchFamily="2" charset="-78"/>
                        </a:rPr>
                        <a:t>ج</a:t>
                      </a:r>
                      <a:endParaRPr lang="en-US" sz="2800"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800" dirty="0">
                          <a:effectLst/>
                          <a:cs typeface="B Nazanin" pitchFamily="2" charset="-78"/>
                        </a:rPr>
                        <a:t>چ</a:t>
                      </a:r>
                      <a:endParaRPr lang="en-US" sz="2800" dirty="0">
                        <a:effectLst/>
                        <a:latin typeface="Times New Roman"/>
                        <a:ea typeface="Times New Roman"/>
                        <a:cs typeface="B Nazanin" pitchFamily="2" charset="-78"/>
                      </a:endParaRPr>
                    </a:p>
                  </a:txBody>
                  <a:tcPr marL="68580" marR="68580" marT="0" marB="0"/>
                </a:tc>
              </a:tr>
              <a:tr h="2576611">
                <a:tc>
                  <a:txBody>
                    <a:bodyPr/>
                    <a:lstStyle/>
                    <a:p>
                      <a:pPr algn="ctr" rtl="1">
                        <a:lnSpc>
                          <a:spcPct val="85000"/>
                        </a:lnSpc>
                        <a:spcAft>
                          <a:spcPts val="0"/>
                        </a:spcAft>
                      </a:pPr>
                      <a:r>
                        <a:rPr lang="ar-SA" sz="2400" dirty="0">
                          <a:effectLst/>
                          <a:cs typeface="B Nazanin" pitchFamily="2" charset="-78"/>
                        </a:rPr>
                        <a:t>چه کسی بر سلامت مخاطب اولیه تأثير می‌گذارد؟</a:t>
                      </a:r>
                      <a:endParaRPr lang="en-US" sz="2400"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400" dirty="0">
                          <a:effectLst/>
                          <a:cs typeface="B Nazanin" pitchFamily="2" charset="-78"/>
                        </a:rPr>
                        <a:t>آنها چقدر نفوذ دارند؟</a:t>
                      </a:r>
                      <a:endParaRPr lang="en-US" sz="2400" dirty="0">
                        <a:effectLst/>
                        <a:cs typeface="B Nazanin" pitchFamily="2" charset="-78"/>
                      </a:endParaRPr>
                    </a:p>
                    <a:p>
                      <a:pPr algn="ctr" rtl="1">
                        <a:lnSpc>
                          <a:spcPct val="85000"/>
                        </a:lnSpc>
                        <a:spcAft>
                          <a:spcPts val="0"/>
                        </a:spcAft>
                      </a:pPr>
                      <a:r>
                        <a:rPr lang="ar-SA" sz="2400" dirty="0">
                          <a:effectLst/>
                          <a:cs typeface="B Nazanin" pitchFamily="2" charset="-78"/>
                        </a:rPr>
                        <a:t>(شدید، متوسط، کم)</a:t>
                      </a:r>
                      <a:endParaRPr lang="en-US" sz="2400"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400">
                          <a:effectLst/>
                          <a:cs typeface="B Nazanin" pitchFamily="2" charset="-78"/>
                        </a:rPr>
                        <a:t>آنها اخیراً مخاطب اولیه را تشویق به انجام چه رفتاری می‌کنند یا نمی‌کنند؟</a:t>
                      </a:r>
                      <a:endParaRPr lang="en-US" sz="240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400">
                          <a:effectLst/>
                          <a:cs typeface="B Nazanin" pitchFamily="2" charset="-78"/>
                        </a:rPr>
                        <a:t>آنها چه موقع رفتار دلخواه را تشویق می‌کنند؟</a:t>
                      </a:r>
                      <a:endParaRPr lang="en-US" sz="240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400">
                          <a:effectLst/>
                          <a:cs typeface="B Nazanin" pitchFamily="2" charset="-78"/>
                        </a:rPr>
                        <a:t>چرا آنها رفتار دلخواه را تشویق نمی‌کنند؟</a:t>
                      </a:r>
                      <a:endParaRPr lang="en-US" sz="240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400" dirty="0">
                          <a:effectLst/>
                          <a:cs typeface="B Nazanin" pitchFamily="2" charset="-78"/>
                        </a:rPr>
                        <a:t>مهمترین منابع اطلاعاتی افراد کلیدی کدام‌اند؟</a:t>
                      </a:r>
                      <a:endParaRPr lang="en-US" sz="2400" dirty="0">
                        <a:effectLst/>
                        <a:latin typeface="Times New Roman"/>
                        <a:ea typeface="Times New Roman"/>
                        <a:cs typeface="B Nazanin" pitchFamily="2" charset="-78"/>
                      </a:endParaRPr>
                    </a:p>
                  </a:txBody>
                  <a:tcPr marL="68580" marR="68580" marT="0" marB="0"/>
                </a:tc>
              </a:tr>
              <a:tr h="1530034">
                <a:tc>
                  <a:txBody>
                    <a:bodyPr/>
                    <a:lstStyle/>
                    <a:p>
                      <a:pPr algn="justLow" rtl="1">
                        <a:lnSpc>
                          <a:spcPct val="85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ar-SA" sz="2400">
                          <a:effectLst/>
                          <a:cs typeface="B Nazanin" pitchFamily="2" charset="-78"/>
                        </a:rPr>
                        <a:t> </a:t>
                      </a:r>
                      <a:endParaRPr lang="en-US" sz="2400">
                        <a:effectLst/>
                        <a:cs typeface="B Nazanin" pitchFamily="2" charset="-78"/>
                      </a:endParaRPr>
                    </a:p>
                    <a:p>
                      <a:pPr algn="justLow" rtl="1">
                        <a:lnSpc>
                          <a:spcPct val="85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ar-SA" sz="2400">
                          <a:effectLst/>
                          <a:cs typeface="B Nazanin" pitchFamily="2" charset="-78"/>
                        </a:rPr>
                        <a:t> </a:t>
                      </a:r>
                      <a:endParaRPr lang="en-US" sz="2400">
                        <a:effectLst/>
                        <a:cs typeface="B Nazanin" pitchFamily="2" charset="-78"/>
                      </a:endParaRPr>
                    </a:p>
                    <a:p>
                      <a:pPr algn="justLow" rtl="1">
                        <a:lnSpc>
                          <a:spcPct val="85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ar-SA" sz="2400">
                          <a:effectLst/>
                          <a:cs typeface="B Nazanin" pitchFamily="2" charset="-78"/>
                        </a:rPr>
                        <a:t> </a:t>
                      </a:r>
                      <a:endParaRPr lang="en-US" sz="2400">
                        <a:effectLst/>
                        <a:cs typeface="B Nazanin" pitchFamily="2" charset="-78"/>
                      </a:endParaRPr>
                    </a:p>
                    <a:p>
                      <a:pPr algn="justLow" rtl="1">
                        <a:lnSpc>
                          <a:spcPct val="85000"/>
                        </a:lnSpc>
                        <a:spcAft>
                          <a:spcPts val="0"/>
                        </a:spcAft>
                      </a:pPr>
                      <a:r>
                        <a:rPr lang="en-US" sz="2400">
                          <a:effectLst/>
                          <a:cs typeface="B Nazanin" pitchFamily="2" charset="-78"/>
                        </a:rPr>
                        <a:t> </a:t>
                      </a:r>
                      <a:endParaRPr lang="en-US" sz="24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en-US" sz="2400" dirty="0">
                          <a:effectLst/>
                          <a:cs typeface="B Nazanin" pitchFamily="2" charset="-78"/>
                        </a:rPr>
                        <a:t> </a:t>
                      </a:r>
                      <a:endParaRPr lang="en-US" sz="2400" dirty="0">
                        <a:effectLst/>
                        <a:latin typeface="Times New Roman"/>
                        <a:ea typeface="Times New Roman"/>
                        <a:cs typeface="B Nazanin" pitchFamily="2" charset="-78"/>
                      </a:endParaRPr>
                    </a:p>
                  </a:txBody>
                  <a:tcPr marL="68580" marR="68580" marT="0" marB="0"/>
                </a:tc>
              </a:tr>
            </a:tbl>
          </a:graphicData>
        </a:graphic>
      </p:graphicFrame>
    </p:spTree>
    <p:extLst>
      <p:ext uri="{BB962C8B-B14F-4D97-AF65-F5344CB8AC3E}">
        <p14:creationId xmlns:p14="http://schemas.microsoft.com/office/powerpoint/2010/main" xmlns="" val="2693402269"/>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066800"/>
          </a:xfrm>
        </p:spPr>
        <p:txBody>
          <a:bodyPr>
            <a:noAutofit/>
          </a:bodyPr>
          <a:lstStyle/>
          <a:p>
            <a:r>
              <a:rPr lang="fa-IR" sz="3600" dirty="0" smtClean="0">
                <a:solidFill>
                  <a:schemeClr val="tx1"/>
                </a:solidFill>
                <a:cs typeface="B Titr" pitchFamily="2" charset="-78"/>
              </a:rPr>
              <a:t>عوامل در برگیرنده برنامه </a:t>
            </a:r>
            <a:r>
              <a:rPr lang="fa-IR" sz="3600" dirty="0">
                <a:solidFill>
                  <a:schemeClr val="tx1"/>
                </a:solidFill>
                <a:cs typeface="B Titr" pitchFamily="2" charset="-78"/>
              </a:rPr>
              <a:t>ارتباط استراتژيك براي ارتقاي </a:t>
            </a:r>
            <a:r>
              <a:rPr lang="fa-IR" sz="3600" dirty="0" smtClean="0">
                <a:solidFill>
                  <a:schemeClr val="tx1"/>
                </a:solidFill>
                <a:cs typeface="B Titr" pitchFamily="2" charset="-78"/>
              </a:rPr>
              <a:t>سلامت</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323528" y="1844824"/>
            <a:ext cx="8363272" cy="4281339"/>
          </a:xfrm>
        </p:spPr>
        <p:txBody>
          <a:bodyPr/>
          <a:lstStyle/>
          <a:p>
            <a:pPr>
              <a:lnSpc>
                <a:spcPct val="150000"/>
              </a:lnSpc>
            </a:pPr>
            <a:r>
              <a:rPr lang="fa-IR" dirty="0" smtClean="0">
                <a:cs typeface="B Nazanin" pitchFamily="2" charset="-78"/>
              </a:rPr>
              <a:t>داده </a:t>
            </a:r>
            <a:r>
              <a:rPr lang="fa-IR" dirty="0">
                <a:cs typeface="B Nazanin" pitchFamily="2" charset="-78"/>
              </a:rPr>
              <a:t>هاي علمي كافي و مباني تئوريك؛</a:t>
            </a:r>
          </a:p>
          <a:p>
            <a:pPr>
              <a:lnSpc>
                <a:spcPct val="150000"/>
              </a:lnSpc>
            </a:pPr>
            <a:r>
              <a:rPr lang="fa-IR" dirty="0" smtClean="0">
                <a:cs typeface="B Nazanin" pitchFamily="2" charset="-78"/>
              </a:rPr>
              <a:t>چشم </a:t>
            </a:r>
            <a:r>
              <a:rPr lang="fa-IR" dirty="0">
                <a:cs typeface="B Nazanin" pitchFamily="2" charset="-78"/>
              </a:rPr>
              <a:t>انداز مناسب؛</a:t>
            </a:r>
          </a:p>
          <a:p>
            <a:pPr>
              <a:lnSpc>
                <a:spcPct val="150000"/>
              </a:lnSpc>
            </a:pPr>
            <a:r>
              <a:rPr lang="fa-IR" dirty="0" smtClean="0">
                <a:cs typeface="B Nazanin" pitchFamily="2" charset="-78"/>
              </a:rPr>
              <a:t>اهداف </a:t>
            </a:r>
            <a:r>
              <a:rPr lang="fa-IR" dirty="0">
                <a:cs typeface="B Nazanin" pitchFamily="2" charset="-78"/>
              </a:rPr>
              <a:t>اختصاصي واقعي؛</a:t>
            </a:r>
          </a:p>
          <a:p>
            <a:pPr>
              <a:lnSpc>
                <a:spcPct val="150000"/>
              </a:lnSpc>
            </a:pPr>
            <a:r>
              <a:rPr lang="fa-IR" dirty="0" smtClean="0">
                <a:cs typeface="B Nazanin" pitchFamily="2" charset="-78"/>
              </a:rPr>
              <a:t>تحليل </a:t>
            </a:r>
            <a:r>
              <a:rPr lang="fa-IR" dirty="0">
                <a:cs typeface="B Nazanin" pitchFamily="2" charset="-78"/>
              </a:rPr>
              <a:t>منابع و موانع تغيير رفتار؛</a:t>
            </a:r>
          </a:p>
          <a:p>
            <a:pPr>
              <a:lnSpc>
                <a:spcPct val="150000"/>
              </a:lnSpc>
            </a:pPr>
            <a:r>
              <a:rPr lang="fa-IR" dirty="0" smtClean="0">
                <a:cs typeface="B Nazanin" pitchFamily="2" charset="-78"/>
              </a:rPr>
              <a:t>مشاركت </a:t>
            </a:r>
            <a:r>
              <a:rPr lang="fa-IR" dirty="0">
                <a:cs typeface="B Nazanin" pitchFamily="2" charset="-78"/>
              </a:rPr>
              <a:t>فعال افراد كليدي و ذي نفعان</a:t>
            </a:r>
          </a:p>
        </p:txBody>
      </p:sp>
    </p:spTree>
    <p:extLst>
      <p:ext uri="{BB962C8B-B14F-4D97-AF65-F5344CB8AC3E}">
        <p14:creationId xmlns:p14="http://schemas.microsoft.com/office/powerpoint/2010/main" xmlns="" val="250727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رسم تصويري از مخاطبين اوليه</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228600" y="1219200"/>
            <a:ext cx="8610600" cy="5223595"/>
          </a:xfrm>
        </p:spPr>
        <p:txBody>
          <a:bodyPr>
            <a:noAutofit/>
          </a:bodyPr>
          <a:lstStyle/>
          <a:p>
            <a:pPr marL="0" indent="0" algn="just">
              <a:lnSpc>
                <a:spcPct val="150000"/>
              </a:lnSpc>
              <a:buNone/>
            </a:pPr>
            <a:r>
              <a:rPr lang="fa-IR" sz="3200" dirty="0" smtClean="0">
                <a:cs typeface="B Nazanin" pitchFamily="2" charset="-78"/>
              </a:rPr>
              <a:t>در </a:t>
            </a:r>
            <a:r>
              <a:rPr lang="fa-IR" sz="3200" dirty="0">
                <a:cs typeface="B Nazanin" pitchFamily="2" charset="-78"/>
              </a:rPr>
              <a:t>ترسيم هر دسته از مخاطبين، به متغيرهاي جمعيتي و داده هاي اقتصادي اجتماعي و ويژگي هاي روان شناختي توجه كنيد. هدف از رسم چنين تصويري، درك كامل علايق، خواسته ها و اميدهاي مخاطبين مورد نظر است، به نحوي كه هنگام طراحي پيام ها بتوانيد به جاي افراد نامشخص، روي مخاطب نمونه اي كه رسم كرده ايد، متمركز شويد. اين كار را با نگاه به تحقيقات پايه و كمي خود شروع كنيد و سپس از اطلاعات كيفي استفاده كنيد</a:t>
            </a:r>
          </a:p>
          <a:p>
            <a:pPr marL="0" indent="0" algn="just">
              <a:lnSpc>
                <a:spcPct val="200000"/>
              </a:lnSpc>
              <a:buNone/>
            </a:pPr>
            <a:endParaRPr lang="fa-IR" sz="3200" dirty="0">
              <a:cs typeface="B Nazanin" pitchFamily="2" charset="-78"/>
            </a:endParaRPr>
          </a:p>
          <a:p>
            <a:pPr marL="0" indent="0" algn="just">
              <a:lnSpc>
                <a:spcPct val="200000"/>
              </a:lnSpc>
              <a:buNone/>
            </a:pPr>
            <a:endParaRPr lang="fa-IR" sz="3200" dirty="0">
              <a:cs typeface="B Nazanin" pitchFamily="2" charset="-78"/>
            </a:endParaRPr>
          </a:p>
        </p:txBody>
      </p:sp>
    </p:spTree>
    <p:extLst>
      <p:ext uri="{BB962C8B-B14F-4D97-AF65-F5344CB8AC3E}">
        <p14:creationId xmlns:p14="http://schemas.microsoft.com/office/powerpoint/2010/main" xmlns="" val="22541470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گام سوم: اهداف اختصاصي تغيير رفتار</a:t>
            </a:r>
            <a:endParaRPr lang="fa-IR" sz="3600" dirty="0">
              <a:solidFill>
                <a:schemeClr val="tx1"/>
              </a:solidFill>
            </a:endParaRPr>
          </a:p>
        </p:txBody>
      </p:sp>
      <p:sp>
        <p:nvSpPr>
          <p:cNvPr id="3" name="Content Placeholder 2"/>
          <p:cNvSpPr>
            <a:spLocks noGrp="1"/>
          </p:cNvSpPr>
          <p:nvPr>
            <p:ph sz="quarter" idx="1"/>
          </p:nvPr>
        </p:nvSpPr>
        <p:spPr>
          <a:xfrm>
            <a:off x="467544" y="1988840"/>
            <a:ext cx="8229600" cy="4525963"/>
          </a:xfrm>
        </p:spPr>
        <p:txBody>
          <a:bodyPr>
            <a:normAutofit/>
          </a:bodyPr>
          <a:lstStyle/>
          <a:p>
            <a:pPr marL="0" indent="0" algn="just">
              <a:lnSpc>
                <a:spcPct val="150000"/>
              </a:lnSpc>
              <a:buNone/>
            </a:pPr>
            <a:r>
              <a:rPr lang="fa-IR" sz="3200" dirty="0">
                <a:cs typeface="B Nazanin" pitchFamily="2" charset="-78"/>
              </a:rPr>
              <a:t>در اين گام، </a:t>
            </a:r>
            <a:r>
              <a:rPr lang="fa-IR" sz="3200" dirty="0" smtClean="0">
                <a:cs typeface="B Nazanin" pitchFamily="2" charset="-78"/>
              </a:rPr>
              <a:t>اهداف اختصاصي تغيير </a:t>
            </a:r>
            <a:r>
              <a:rPr lang="fa-IR" sz="3200" dirty="0">
                <a:cs typeface="B Nazanin" pitchFamily="2" charset="-78"/>
              </a:rPr>
              <a:t>رفتار هر يك از گروه هاي مخاطبين، براساس نيازها و خصوصيات </a:t>
            </a:r>
            <a:r>
              <a:rPr lang="fa-IR" sz="3200" dirty="0" smtClean="0">
                <a:cs typeface="B Nazanin" pitchFamily="2" charset="-78"/>
              </a:rPr>
              <a:t>ويژه مخاطب </a:t>
            </a:r>
            <a:r>
              <a:rPr lang="fa-IR" sz="3200" dirty="0">
                <a:cs typeface="B Nazanin" pitchFamily="2" charset="-78"/>
              </a:rPr>
              <a:t>مورد نظر، نتايج تحليل وضعيت موجود و نيز دسته بندي مخاطبين </a:t>
            </a:r>
            <a:r>
              <a:rPr lang="fa-IR" sz="3200" dirty="0" smtClean="0">
                <a:cs typeface="B Nazanin" pitchFamily="2" charset="-78"/>
              </a:rPr>
              <a:t>طراحی و تدوین می شود.</a:t>
            </a:r>
            <a:endParaRPr lang="fa-IR" sz="3200" dirty="0">
              <a:cs typeface="B Nazanin" pitchFamily="2" charset="-78"/>
            </a:endParaRPr>
          </a:p>
        </p:txBody>
      </p:sp>
    </p:spTree>
    <p:extLst>
      <p:ext uri="{BB962C8B-B14F-4D97-AF65-F5344CB8AC3E}">
        <p14:creationId xmlns:p14="http://schemas.microsoft.com/office/powerpoint/2010/main" xmlns="" val="3189794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313" y="260648"/>
            <a:ext cx="8964488" cy="882352"/>
          </a:xfrm>
        </p:spPr>
        <p:txBody>
          <a:bodyPr>
            <a:noAutofit/>
          </a:bodyPr>
          <a:lstStyle/>
          <a:p>
            <a:r>
              <a:rPr lang="fa-IR" sz="3600" b="1" dirty="0">
                <a:solidFill>
                  <a:schemeClr val="tx1"/>
                </a:solidFill>
                <a:cs typeface="B Titr" pitchFamily="2" charset="-78"/>
              </a:rPr>
              <a:t>گام </a:t>
            </a:r>
            <a:r>
              <a:rPr lang="fa-IR" sz="3600" b="1" dirty="0" smtClean="0">
                <a:solidFill>
                  <a:schemeClr val="tx1"/>
                </a:solidFill>
                <a:cs typeface="B Titr" pitchFamily="2" charset="-78"/>
              </a:rPr>
              <a:t>سوم: اهداف </a:t>
            </a:r>
            <a:r>
              <a:rPr lang="fa-IR" sz="3600" b="1" dirty="0">
                <a:solidFill>
                  <a:schemeClr val="tx1"/>
                </a:solidFill>
                <a:cs typeface="B Titr" pitchFamily="2" charset="-78"/>
              </a:rPr>
              <a:t>اختصاصي </a:t>
            </a:r>
            <a:r>
              <a:rPr lang="fa-IR" sz="3600" b="1" dirty="0" smtClean="0">
                <a:solidFill>
                  <a:schemeClr val="tx1"/>
                </a:solidFill>
                <a:cs typeface="B Titr" pitchFamily="2" charset="-78"/>
              </a:rPr>
              <a:t>تغيير رفتار</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301752" y="1752600"/>
            <a:ext cx="8503920" cy="4346448"/>
          </a:xfrm>
        </p:spPr>
        <p:txBody>
          <a:bodyPr>
            <a:normAutofit/>
          </a:bodyPr>
          <a:lstStyle/>
          <a:p>
            <a:pPr>
              <a:lnSpc>
                <a:spcPct val="150000"/>
              </a:lnSpc>
            </a:pPr>
            <a:r>
              <a:rPr lang="fa-IR" sz="3200" dirty="0">
                <a:cs typeface="B Nazanin" pitchFamily="2" charset="-78"/>
              </a:rPr>
              <a:t>بيان تغيير رفتار مورد نظر در هرگروه از </a:t>
            </a:r>
            <a:r>
              <a:rPr lang="fa-IR" sz="3200" dirty="0" smtClean="0">
                <a:cs typeface="B Nazanin" pitchFamily="2" charset="-78"/>
              </a:rPr>
              <a:t>مخاطبين</a:t>
            </a:r>
          </a:p>
          <a:p>
            <a:pPr>
              <a:lnSpc>
                <a:spcPct val="150000"/>
              </a:lnSpc>
            </a:pPr>
            <a:r>
              <a:rPr lang="fa-IR" sz="3200" dirty="0" smtClean="0">
                <a:cs typeface="B Nazanin" pitchFamily="2" charset="-78"/>
              </a:rPr>
              <a:t>بيان </a:t>
            </a:r>
            <a:r>
              <a:rPr lang="fa-IR" sz="3200" dirty="0">
                <a:cs typeface="B Nazanin" pitchFamily="2" charset="-78"/>
              </a:rPr>
              <a:t>ميزان تغيير رفتار مورد نظر </a:t>
            </a:r>
            <a:endParaRPr lang="fa-IR" sz="3200" dirty="0" smtClean="0">
              <a:cs typeface="B Nazanin" pitchFamily="2" charset="-78"/>
            </a:endParaRPr>
          </a:p>
          <a:p>
            <a:pPr>
              <a:lnSpc>
                <a:spcPct val="150000"/>
              </a:lnSpc>
            </a:pPr>
            <a:r>
              <a:rPr lang="fa-IR" sz="3200" dirty="0" smtClean="0">
                <a:cs typeface="B Nazanin" pitchFamily="2" charset="-78"/>
              </a:rPr>
              <a:t>تعيين </a:t>
            </a:r>
            <a:r>
              <a:rPr lang="fa-IR" sz="3200" dirty="0">
                <a:cs typeface="B Nazanin" pitchFamily="2" charset="-78"/>
              </a:rPr>
              <a:t>چارچوب زماني تغيير رفتار مورد </a:t>
            </a:r>
            <a:r>
              <a:rPr lang="fa-IR" sz="3200" dirty="0" smtClean="0">
                <a:cs typeface="B Nazanin" pitchFamily="2" charset="-78"/>
              </a:rPr>
              <a:t>نظر</a:t>
            </a:r>
          </a:p>
        </p:txBody>
      </p:sp>
    </p:spTree>
    <p:extLst>
      <p:ext uri="{BB962C8B-B14F-4D97-AF65-F5344CB8AC3E}">
        <p14:creationId xmlns:p14="http://schemas.microsoft.com/office/powerpoint/2010/main" xmlns="" val="33375949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a:solidFill>
                  <a:schemeClr val="tx1"/>
                </a:solidFill>
                <a:cs typeface="B Titr" pitchFamily="2" charset="-78"/>
              </a:rPr>
              <a:t>بیان تغییر رفتار مورد نظر در هرگروه از مخاطبان</a:t>
            </a:r>
            <a:endParaRPr lang="fa-IR" sz="3600" dirty="0">
              <a:solidFill>
                <a:schemeClr val="tx1"/>
              </a:solidFill>
            </a:endParaRPr>
          </a:p>
        </p:txBody>
      </p:sp>
      <p:sp>
        <p:nvSpPr>
          <p:cNvPr id="3" name="Content Placeholder 2"/>
          <p:cNvSpPr>
            <a:spLocks noGrp="1"/>
          </p:cNvSpPr>
          <p:nvPr>
            <p:ph sz="quarter" idx="1"/>
          </p:nvPr>
        </p:nvSpPr>
        <p:spPr/>
        <p:txBody>
          <a:bodyPr>
            <a:noAutofit/>
          </a:bodyPr>
          <a:lstStyle/>
          <a:p>
            <a:pPr marL="0" indent="0" algn="just">
              <a:lnSpc>
                <a:spcPct val="150000"/>
              </a:lnSpc>
              <a:buNone/>
            </a:pPr>
            <a:r>
              <a:rPr lang="fa-IR" sz="3200" dirty="0" smtClean="0">
                <a:cs typeface="B Nazanin" pitchFamily="2" charset="-78"/>
              </a:rPr>
              <a:t>توصيف </a:t>
            </a:r>
            <a:r>
              <a:rPr lang="fa-IR" sz="3200" dirty="0">
                <a:cs typeface="B Nazanin" pitchFamily="2" charset="-78"/>
              </a:rPr>
              <a:t>كامل و </a:t>
            </a:r>
            <a:r>
              <a:rPr lang="fa-IR" sz="3200" dirty="0" smtClean="0">
                <a:cs typeface="B Nazanin" pitchFamily="2" charset="-78"/>
              </a:rPr>
              <a:t>مكتوب از مخاطبين </a:t>
            </a:r>
            <a:r>
              <a:rPr lang="fa-IR" sz="3200" dirty="0">
                <a:cs typeface="B Nazanin" pitchFamily="2" charset="-78"/>
              </a:rPr>
              <a:t>خود </a:t>
            </a:r>
            <a:r>
              <a:rPr lang="fa-IR" sz="3200" dirty="0" smtClean="0">
                <a:cs typeface="B Nazanin" pitchFamily="2" charset="-78"/>
              </a:rPr>
              <a:t>ادامه </a:t>
            </a:r>
            <a:r>
              <a:rPr lang="fa-IR" sz="3200" dirty="0">
                <a:cs typeface="B Nazanin" pitchFamily="2" charset="-78"/>
              </a:rPr>
              <a:t>حركت </a:t>
            </a:r>
            <a:r>
              <a:rPr lang="fa-IR" sz="3200" dirty="0" smtClean="0">
                <a:cs typeface="B Nazanin" pitchFamily="2" charset="-78"/>
              </a:rPr>
              <a:t>در راستاي </a:t>
            </a:r>
            <a:r>
              <a:rPr lang="fa-IR" sz="3200" dirty="0">
                <a:cs typeface="B Nazanin" pitchFamily="2" charset="-78"/>
              </a:rPr>
              <a:t>طراحي يك برنامه برقراري ارتباط استراتژيك را تضمين مي </a:t>
            </a:r>
            <a:r>
              <a:rPr lang="fa-IR" sz="3200" dirty="0" smtClean="0">
                <a:cs typeface="B Nazanin" pitchFamily="2" charset="-78"/>
              </a:rPr>
              <a:t>كند. اهداف </a:t>
            </a:r>
            <a:r>
              <a:rPr lang="fa-IR" sz="3200" dirty="0">
                <a:cs typeface="B Nazanin" pitchFamily="2" charset="-78"/>
              </a:rPr>
              <a:t>اختصاصي تغيير رفتار هر گروه از مخاطبين ممكن است با </a:t>
            </a:r>
            <a:r>
              <a:rPr lang="fa-IR" sz="3200" dirty="0" smtClean="0">
                <a:cs typeface="B Nazanin" pitchFamily="2" charset="-78"/>
              </a:rPr>
              <a:t>سايرين متفاوت </a:t>
            </a:r>
            <a:r>
              <a:rPr lang="fa-IR" sz="3200" dirty="0">
                <a:cs typeface="B Nazanin" pitchFamily="2" charset="-78"/>
              </a:rPr>
              <a:t>باشد. </a:t>
            </a:r>
            <a:endParaRPr lang="fa-IR" sz="3200" dirty="0" smtClean="0">
              <a:cs typeface="B Nazanin" pitchFamily="2" charset="-78"/>
            </a:endParaRPr>
          </a:p>
          <a:p>
            <a:pPr marL="0" indent="0" algn="just">
              <a:lnSpc>
                <a:spcPct val="150000"/>
              </a:lnSpc>
              <a:buNone/>
            </a:pPr>
            <a:r>
              <a:rPr lang="fa-IR" sz="3200" dirty="0">
                <a:cs typeface="B Nazanin" pitchFamily="2" charset="-78"/>
              </a:rPr>
              <a:t>رفتارهايي را كه به عنوان نتيجه شنيدن، ديدن يا مشاركت مخاطب در پيام هاي ارتباطي استراتژيك، تغيير مي كند نام </a:t>
            </a:r>
            <a:r>
              <a:rPr lang="fa-IR" sz="3200" dirty="0" smtClean="0">
                <a:cs typeface="B Nazanin" pitchFamily="2" charset="-78"/>
              </a:rPr>
              <a:t>ببريد.</a:t>
            </a:r>
            <a:endParaRPr lang="fa-IR" sz="3200" dirty="0">
              <a:cs typeface="B Nazanin" pitchFamily="2" charset="-78"/>
            </a:endParaRPr>
          </a:p>
        </p:txBody>
      </p:sp>
    </p:spTree>
    <p:extLst>
      <p:ext uri="{BB962C8B-B14F-4D97-AF65-F5344CB8AC3E}">
        <p14:creationId xmlns:p14="http://schemas.microsoft.com/office/powerpoint/2010/main" xmlns="" val="34359711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914400"/>
          </a:xfrm>
        </p:spPr>
        <p:txBody>
          <a:bodyPr>
            <a:normAutofit fontScale="90000"/>
          </a:bodyPr>
          <a:lstStyle/>
          <a:p>
            <a:r>
              <a:rPr lang="fa-IR" sz="4000" b="1" dirty="0">
                <a:solidFill>
                  <a:schemeClr val="tx1"/>
                </a:solidFill>
                <a:cs typeface="B Titr" pitchFamily="2" charset="-78"/>
              </a:rPr>
              <a:t>بيان ميزان تغيير رفتار مورد نظر</a:t>
            </a:r>
            <a:r>
              <a:rPr lang="fa-IR" dirty="0">
                <a:cs typeface="B Nazanin" pitchFamily="2" charset="-78"/>
              </a:rPr>
              <a:t/>
            </a:r>
            <a:br>
              <a:rPr lang="fa-IR" dirty="0">
                <a:cs typeface="B Nazanin" pitchFamily="2" charset="-78"/>
              </a:rPr>
            </a:br>
            <a:endParaRPr lang="fa-IR" dirty="0"/>
          </a:p>
        </p:txBody>
      </p:sp>
      <p:sp>
        <p:nvSpPr>
          <p:cNvPr id="3" name="Content Placeholder 2"/>
          <p:cNvSpPr>
            <a:spLocks noGrp="1"/>
          </p:cNvSpPr>
          <p:nvPr>
            <p:ph sz="quarter" idx="1"/>
          </p:nvPr>
        </p:nvSpPr>
        <p:spPr>
          <a:xfrm>
            <a:off x="76200" y="1196752"/>
            <a:ext cx="8888288" cy="5544616"/>
          </a:xfrm>
        </p:spPr>
        <p:txBody>
          <a:bodyPr>
            <a:normAutofit/>
          </a:bodyPr>
          <a:lstStyle/>
          <a:p>
            <a:pPr marL="0" indent="0" algn="just">
              <a:lnSpc>
                <a:spcPct val="150000"/>
              </a:lnSpc>
              <a:buNone/>
            </a:pPr>
            <a:r>
              <a:rPr lang="fa-IR" sz="3200" dirty="0" smtClean="0">
                <a:cs typeface="B Nazanin" pitchFamily="2" charset="-78"/>
              </a:rPr>
              <a:t>برای اطمینان از کمی و مبتنی بر واقعيت بودن اهداف اختصاصي </a:t>
            </a:r>
            <a:r>
              <a:rPr lang="fa-IR" sz="3200" dirty="0">
                <a:cs typeface="B Nazanin" pitchFamily="2" charset="-78"/>
              </a:rPr>
              <a:t>تغيير </a:t>
            </a:r>
            <a:r>
              <a:rPr lang="fa-IR" sz="3200" dirty="0" smtClean="0">
                <a:cs typeface="B Nazanin" pitchFamily="2" charset="-78"/>
              </a:rPr>
              <a:t>رفتار، توجه به موارد زیر ضروری است.</a:t>
            </a:r>
          </a:p>
          <a:p>
            <a:pPr>
              <a:lnSpc>
                <a:spcPct val="150000"/>
              </a:lnSpc>
              <a:buFont typeface="Wingdings" pitchFamily="2" charset="2"/>
              <a:buChar char="ü"/>
            </a:pPr>
            <a:r>
              <a:rPr lang="fa-IR" sz="3200" dirty="0">
                <a:cs typeface="B Nazanin" pitchFamily="2" charset="-78"/>
              </a:rPr>
              <a:t>موانع تغيير رفتار</a:t>
            </a:r>
          </a:p>
          <a:p>
            <a:pPr>
              <a:lnSpc>
                <a:spcPct val="150000"/>
              </a:lnSpc>
              <a:buFont typeface="Wingdings" pitchFamily="2" charset="2"/>
              <a:buChar char="ü"/>
            </a:pPr>
            <a:r>
              <a:rPr lang="fa-IR" sz="3200" dirty="0" smtClean="0">
                <a:cs typeface="B Nazanin" pitchFamily="2" charset="-78"/>
              </a:rPr>
              <a:t> </a:t>
            </a:r>
            <a:r>
              <a:rPr lang="fa-IR" sz="3200" dirty="0">
                <a:cs typeface="B Nazanin" pitchFamily="2" charset="-78"/>
              </a:rPr>
              <a:t>تجارب برنامه هاي مشابه قبلي</a:t>
            </a:r>
          </a:p>
          <a:p>
            <a:pPr>
              <a:lnSpc>
                <a:spcPct val="150000"/>
              </a:lnSpc>
              <a:buFont typeface="Wingdings" pitchFamily="2" charset="2"/>
              <a:buChar char="ü"/>
            </a:pPr>
            <a:r>
              <a:rPr lang="fa-IR" sz="3200" dirty="0" smtClean="0">
                <a:cs typeface="B Nazanin" pitchFamily="2" charset="-78"/>
              </a:rPr>
              <a:t>شرايطي </a:t>
            </a:r>
            <a:r>
              <a:rPr lang="fa-IR" sz="3200" dirty="0">
                <a:cs typeface="B Nazanin" pitchFamily="2" charset="-78"/>
              </a:rPr>
              <a:t>كه ارتباط تحت تأثير آن رخ مي دهد</a:t>
            </a:r>
          </a:p>
          <a:p>
            <a:pPr>
              <a:lnSpc>
                <a:spcPct val="150000"/>
              </a:lnSpc>
              <a:buFont typeface="Wingdings" pitchFamily="2" charset="2"/>
              <a:buChar char="ü"/>
            </a:pPr>
            <a:r>
              <a:rPr lang="fa-IR" sz="3200" dirty="0" smtClean="0">
                <a:cs typeface="B Nazanin" pitchFamily="2" charset="-78"/>
              </a:rPr>
              <a:t>مقدار </a:t>
            </a:r>
            <a:r>
              <a:rPr lang="fa-IR" sz="3200" dirty="0">
                <a:cs typeface="B Nazanin" pitchFamily="2" charset="-78"/>
              </a:rPr>
              <a:t>تغيير رفتار مورد نياز براي موفقيت برنامه</a:t>
            </a:r>
          </a:p>
        </p:txBody>
      </p:sp>
    </p:spTree>
    <p:extLst>
      <p:ext uri="{BB962C8B-B14F-4D97-AF65-F5344CB8AC3E}">
        <p14:creationId xmlns:p14="http://schemas.microsoft.com/office/powerpoint/2010/main" xmlns="" val="2363540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chemeClr val="tx1"/>
                </a:solidFill>
                <a:cs typeface="B Titr" pitchFamily="2" charset="-78"/>
              </a:rPr>
              <a:t>موانع تغییر رفتار</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152400" y="1340768"/>
            <a:ext cx="8915400" cy="5328592"/>
          </a:xfrm>
        </p:spPr>
        <p:txBody>
          <a:bodyPr>
            <a:noAutofit/>
          </a:bodyPr>
          <a:lstStyle/>
          <a:p>
            <a:pPr marL="0" indent="0">
              <a:lnSpc>
                <a:spcPct val="150000"/>
              </a:lnSpc>
              <a:buNone/>
            </a:pPr>
            <a:r>
              <a:rPr lang="fa-IR" sz="3200" dirty="0">
                <a:cs typeface="B Nazanin" pitchFamily="2" charset="-78"/>
              </a:rPr>
              <a:t>موانع تغيير مؤثر بر مخاطب مورد نظر را به خاطر بسپاريد. </a:t>
            </a:r>
            <a:endParaRPr lang="fa-IR" sz="3200" dirty="0" smtClean="0">
              <a:cs typeface="B Nazanin" pitchFamily="2" charset="-78"/>
            </a:endParaRPr>
          </a:p>
          <a:p>
            <a:pPr>
              <a:lnSpc>
                <a:spcPct val="150000"/>
              </a:lnSpc>
            </a:pPr>
            <a:r>
              <a:rPr lang="fa-IR" sz="3200" dirty="0" smtClean="0">
                <a:cs typeface="B Nazanin" pitchFamily="2" charset="-78"/>
              </a:rPr>
              <a:t>ببينيد </a:t>
            </a:r>
            <a:r>
              <a:rPr lang="fa-IR" sz="3200" dirty="0">
                <a:cs typeface="B Nazanin" pitchFamily="2" charset="-78"/>
              </a:rPr>
              <a:t>جلب </a:t>
            </a:r>
            <a:r>
              <a:rPr lang="fa-IR" sz="3200" dirty="0" smtClean="0">
                <a:cs typeface="B Nazanin" pitchFamily="2" charset="-78"/>
              </a:rPr>
              <a:t>توجه مخاطب </a:t>
            </a:r>
            <a:r>
              <a:rPr lang="fa-IR" sz="3200" dirty="0">
                <a:cs typeface="B Nazanin" pitchFamily="2" charset="-78"/>
              </a:rPr>
              <a:t>تا چه حد مشكل است</a:t>
            </a:r>
            <a:r>
              <a:rPr lang="fa-IR" sz="3200" dirty="0" smtClean="0">
                <a:cs typeface="B Nazanin" pitchFamily="2" charset="-78"/>
              </a:rPr>
              <a:t>؟</a:t>
            </a:r>
          </a:p>
          <a:p>
            <a:pPr algn="just">
              <a:lnSpc>
                <a:spcPct val="150000"/>
              </a:lnSpc>
            </a:pPr>
            <a:r>
              <a:rPr lang="fa-IR" sz="3200" dirty="0" smtClean="0">
                <a:cs typeface="B Nazanin" pitchFamily="2" charset="-78"/>
              </a:rPr>
              <a:t>آيا افراد ديگري </a:t>
            </a:r>
            <a:r>
              <a:rPr lang="fa-IR" sz="3200" dirty="0">
                <a:cs typeface="B Nazanin" pitchFamily="2" charset="-78"/>
              </a:rPr>
              <a:t>هستندكه به طور فعال، </a:t>
            </a:r>
            <a:r>
              <a:rPr lang="fa-IR" sz="3200" dirty="0" smtClean="0">
                <a:cs typeface="B Nazanin" pitchFamily="2" charset="-78"/>
              </a:rPr>
              <a:t>سعي در </a:t>
            </a:r>
            <a:r>
              <a:rPr lang="fa-IR" sz="3200" dirty="0">
                <a:cs typeface="B Nazanin" pitchFamily="2" charset="-78"/>
              </a:rPr>
              <a:t>متقاعد نمودن مخاطب مورد نظرتان براي پذيرش رفتاري متفاوت با </a:t>
            </a:r>
            <a:r>
              <a:rPr lang="fa-IR" sz="3200" dirty="0" smtClean="0">
                <a:cs typeface="B Nazanin" pitchFamily="2" charset="-78"/>
              </a:rPr>
              <a:t>رفتار دلخواه </a:t>
            </a:r>
            <a:r>
              <a:rPr lang="fa-IR" sz="3200" dirty="0">
                <a:cs typeface="B Nazanin" pitchFamily="2" charset="-78"/>
              </a:rPr>
              <a:t>برنامه ارتباطي شما داشته </a:t>
            </a:r>
            <a:r>
              <a:rPr lang="fa-IR" sz="3200" dirty="0" smtClean="0">
                <a:cs typeface="B Nazanin" pitchFamily="2" charset="-78"/>
              </a:rPr>
              <a:t>باشند؟</a:t>
            </a:r>
          </a:p>
          <a:p>
            <a:pPr>
              <a:lnSpc>
                <a:spcPct val="150000"/>
              </a:lnSpc>
            </a:pPr>
            <a:r>
              <a:rPr lang="fa-IR" sz="3200" dirty="0">
                <a:cs typeface="B Nazanin" pitchFamily="2" charset="-78"/>
              </a:rPr>
              <a:t>آ</a:t>
            </a:r>
            <a:r>
              <a:rPr lang="fa-IR" sz="3200" dirty="0" smtClean="0">
                <a:cs typeface="B Nazanin" pitchFamily="2" charset="-78"/>
              </a:rPr>
              <a:t>يا رفتار </a:t>
            </a:r>
            <a:r>
              <a:rPr lang="fa-IR" sz="3200" dirty="0">
                <a:cs typeface="B Nazanin" pitchFamily="2" charset="-78"/>
              </a:rPr>
              <a:t>ديگري هست كه مخاطب شما مجبور باشد </a:t>
            </a:r>
            <a:r>
              <a:rPr lang="fa-IR" sz="3200" dirty="0" smtClean="0">
                <a:cs typeface="B Nazanin" pitchFamily="2" charset="-78"/>
              </a:rPr>
              <a:t>در زمان </a:t>
            </a:r>
            <a:r>
              <a:rPr lang="fa-IR" sz="3200" dirty="0">
                <a:cs typeface="B Nazanin" pitchFamily="2" charset="-78"/>
              </a:rPr>
              <a:t>مورد نظر براي رفتار دلخواه شما يا به جاي آن انجام دهد</a:t>
            </a:r>
          </a:p>
        </p:txBody>
      </p:sp>
    </p:spTree>
    <p:extLst>
      <p:ext uri="{BB962C8B-B14F-4D97-AF65-F5344CB8AC3E}">
        <p14:creationId xmlns:p14="http://schemas.microsoft.com/office/powerpoint/2010/main" xmlns="" val="35030808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تجارب قبلي</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179512" y="1484784"/>
            <a:ext cx="8712968" cy="5373216"/>
          </a:xfrm>
        </p:spPr>
        <p:txBody>
          <a:bodyPr>
            <a:normAutofit/>
          </a:bodyPr>
          <a:lstStyle/>
          <a:p>
            <a:pPr algn="just">
              <a:lnSpc>
                <a:spcPct val="150000"/>
              </a:lnSpc>
            </a:pPr>
            <a:r>
              <a:rPr lang="fa-IR" sz="3200" dirty="0">
                <a:cs typeface="B Nazanin" pitchFamily="2" charset="-78"/>
              </a:rPr>
              <a:t>داده ها </a:t>
            </a:r>
            <a:r>
              <a:rPr lang="fa-IR" sz="3200" dirty="0" smtClean="0">
                <a:cs typeface="B Nazanin" pitchFamily="2" charset="-78"/>
              </a:rPr>
              <a:t>وگزارش نتايج </a:t>
            </a:r>
            <a:r>
              <a:rPr lang="fa-IR" sz="3200" dirty="0">
                <a:cs typeface="B Nazanin" pitchFamily="2" charset="-78"/>
              </a:rPr>
              <a:t>بسيج هاي ارتباطي قبلي مرتبط با برنامه آموزشي </a:t>
            </a:r>
            <a:r>
              <a:rPr lang="fa-IR" sz="3200" dirty="0" smtClean="0">
                <a:cs typeface="B Nazanin" pitchFamily="2" charset="-78"/>
              </a:rPr>
              <a:t>خود را </a:t>
            </a:r>
            <a:r>
              <a:rPr lang="fa-IR" sz="3200" dirty="0">
                <a:cs typeface="B Nazanin" pitchFamily="2" charset="-78"/>
              </a:rPr>
              <a:t>بررسي كنيد. ببينيد در اين برنامه ها، اهداف اختصاصي تغيير رفتار </a:t>
            </a:r>
            <a:r>
              <a:rPr lang="fa-IR" sz="3200" dirty="0" smtClean="0">
                <a:cs typeface="B Nazanin" pitchFamily="2" charset="-78"/>
              </a:rPr>
              <a:t>چگونه بيان </a:t>
            </a:r>
            <a:r>
              <a:rPr lang="fa-IR" sz="3200" dirty="0">
                <a:cs typeface="B Nazanin" pitchFamily="2" charset="-78"/>
              </a:rPr>
              <a:t>شده اند؟ </a:t>
            </a:r>
            <a:endParaRPr lang="fa-IR" sz="3200" dirty="0" smtClean="0">
              <a:cs typeface="B Nazanin" pitchFamily="2" charset="-78"/>
            </a:endParaRPr>
          </a:p>
          <a:p>
            <a:pPr algn="just">
              <a:lnSpc>
                <a:spcPct val="150000"/>
              </a:lnSpc>
            </a:pPr>
            <a:r>
              <a:rPr lang="fa-IR" sz="3200" dirty="0" smtClean="0">
                <a:cs typeface="B Nazanin" pitchFamily="2" charset="-78"/>
              </a:rPr>
              <a:t>در </a:t>
            </a:r>
            <a:r>
              <a:rPr lang="fa-IR" sz="3200" dirty="0">
                <a:cs typeface="B Nazanin" pitchFamily="2" charset="-78"/>
              </a:rPr>
              <a:t>اثر اجراي برنامه هاي مذكور چه تغييرات رفتاري رخ </a:t>
            </a:r>
            <a:r>
              <a:rPr lang="fa-IR" sz="3200" dirty="0" smtClean="0">
                <a:cs typeface="B Nazanin" pitchFamily="2" charset="-78"/>
              </a:rPr>
              <a:t>داده است</a:t>
            </a:r>
            <a:r>
              <a:rPr lang="fa-IR" sz="3200" dirty="0">
                <a:cs typeface="B Nazanin" pitchFamily="2" charset="-78"/>
              </a:rPr>
              <a:t>؟ </a:t>
            </a:r>
            <a:endParaRPr lang="fa-IR" sz="3200" dirty="0" smtClean="0">
              <a:cs typeface="B Nazanin" pitchFamily="2" charset="-78"/>
            </a:endParaRPr>
          </a:p>
          <a:p>
            <a:pPr marL="0" indent="0" algn="just">
              <a:lnSpc>
                <a:spcPct val="150000"/>
              </a:lnSpc>
              <a:buNone/>
            </a:pPr>
            <a:r>
              <a:rPr lang="fa-IR" sz="3200" dirty="0" smtClean="0">
                <a:cs typeface="B Nazanin" pitchFamily="2" charset="-78"/>
              </a:rPr>
              <a:t>با </a:t>
            </a:r>
            <a:r>
              <a:rPr lang="fa-IR" sz="3200" dirty="0">
                <a:cs typeface="B Nazanin" pitchFamily="2" charset="-78"/>
              </a:rPr>
              <a:t>اين اطلاعات مي توانيد ميزان اتكاي به واقعيت ها و اعتبار علمي </a:t>
            </a:r>
            <a:r>
              <a:rPr lang="fa-IR" sz="3200" dirty="0" smtClean="0">
                <a:cs typeface="B Nazanin" pitchFamily="2" charset="-78"/>
              </a:rPr>
              <a:t>اهداف اختصاصي </a:t>
            </a:r>
            <a:r>
              <a:rPr lang="fa-IR" sz="3200" dirty="0">
                <a:cs typeface="B Nazanin" pitchFamily="2" charset="-78"/>
              </a:rPr>
              <a:t>برنامه خود را بسنجيد</a:t>
            </a:r>
          </a:p>
        </p:txBody>
      </p:sp>
    </p:spTree>
    <p:extLst>
      <p:ext uri="{BB962C8B-B14F-4D97-AF65-F5344CB8AC3E}">
        <p14:creationId xmlns:p14="http://schemas.microsoft.com/office/powerpoint/2010/main" xmlns="" val="25236086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r>
              <a:rPr lang="fa-IR" sz="4000" b="1" dirty="0">
                <a:solidFill>
                  <a:schemeClr val="tx1"/>
                </a:solidFill>
                <a:cs typeface="B Titr" pitchFamily="2" charset="-78"/>
              </a:rPr>
              <a:t>شرايطي كه ارتباط تحت تأثيرآن رخ مي دهد</a:t>
            </a:r>
            <a:r>
              <a:rPr lang="fa-IR" b="1" dirty="0"/>
              <a:t/>
            </a:r>
            <a:br>
              <a:rPr lang="fa-IR" b="1" dirty="0"/>
            </a:br>
            <a:endParaRPr lang="fa-IR" dirty="0"/>
          </a:p>
        </p:txBody>
      </p:sp>
      <p:sp>
        <p:nvSpPr>
          <p:cNvPr id="3" name="Content Placeholder 2"/>
          <p:cNvSpPr>
            <a:spLocks noGrp="1"/>
          </p:cNvSpPr>
          <p:nvPr>
            <p:ph sz="quarter" idx="1"/>
          </p:nvPr>
        </p:nvSpPr>
        <p:spPr>
          <a:xfrm>
            <a:off x="152400" y="1295400"/>
            <a:ext cx="8991600" cy="5085928"/>
          </a:xfrm>
        </p:spPr>
        <p:txBody>
          <a:bodyPr>
            <a:noAutofit/>
          </a:bodyPr>
          <a:lstStyle/>
          <a:p>
            <a:pPr marL="0" indent="0" algn="just">
              <a:lnSpc>
                <a:spcPct val="150000"/>
              </a:lnSpc>
              <a:buNone/>
            </a:pPr>
            <a:r>
              <a:rPr lang="fa-IR" sz="3200" dirty="0">
                <a:cs typeface="B Nazanin" pitchFamily="2" charset="-78"/>
              </a:rPr>
              <a:t>ت</a:t>
            </a:r>
            <a:r>
              <a:rPr lang="fa-IR" sz="3200" dirty="0" smtClean="0">
                <a:cs typeface="B Nazanin" pitchFamily="2" charset="-78"/>
              </a:rPr>
              <a:t>أثير </a:t>
            </a:r>
            <a:r>
              <a:rPr lang="fa-IR" sz="3200" dirty="0">
                <a:cs typeface="B Nazanin" pitchFamily="2" charset="-78"/>
              </a:rPr>
              <a:t>شرايطي كه ارتباط در آن رخ مي دهد بر نتايج ارتباط را بررسي كنيد </a:t>
            </a:r>
            <a:r>
              <a:rPr lang="fa-IR" sz="3200" dirty="0" smtClean="0">
                <a:cs typeface="B Nazanin" pitchFamily="2" charset="-78"/>
              </a:rPr>
              <a:t>. در </a:t>
            </a:r>
            <a:r>
              <a:rPr lang="fa-IR" sz="3200" dirty="0">
                <a:cs typeface="B Nazanin" pitchFamily="2" charset="-78"/>
              </a:rPr>
              <a:t>اين بخش به موارد زير توجه كنيد:</a:t>
            </a:r>
          </a:p>
          <a:p>
            <a:pPr algn="just">
              <a:lnSpc>
                <a:spcPct val="150000"/>
              </a:lnSpc>
            </a:pPr>
            <a:r>
              <a:rPr lang="fa-IR" sz="3200" dirty="0" smtClean="0">
                <a:cs typeface="B Nazanin" pitchFamily="2" charset="-78"/>
              </a:rPr>
              <a:t>عملي </a:t>
            </a:r>
            <a:r>
              <a:rPr lang="fa-IR" sz="3200" dirty="0">
                <a:cs typeface="B Nazanin" pitchFamily="2" charset="-78"/>
              </a:rPr>
              <a:t>بودن تغيير رفتار دلخواه</a:t>
            </a:r>
          </a:p>
          <a:p>
            <a:pPr algn="just">
              <a:lnSpc>
                <a:spcPct val="150000"/>
              </a:lnSpc>
            </a:pPr>
            <a:r>
              <a:rPr lang="fa-IR" sz="3200" dirty="0" smtClean="0">
                <a:cs typeface="B Nazanin" pitchFamily="2" charset="-78"/>
              </a:rPr>
              <a:t>فراهم </a:t>
            </a:r>
            <a:r>
              <a:rPr lang="fa-IR" sz="3200" dirty="0">
                <a:cs typeface="B Nazanin" pitchFamily="2" charset="-78"/>
              </a:rPr>
              <a:t>بودن و دسترسي مخاطبين به خدمات و محصولات بهداشتي </a:t>
            </a:r>
            <a:r>
              <a:rPr lang="fa-IR" sz="3200" dirty="0" smtClean="0">
                <a:cs typeface="B Nazanin" pitchFamily="2" charset="-78"/>
              </a:rPr>
              <a:t>مورد نياز </a:t>
            </a:r>
            <a:r>
              <a:rPr lang="fa-IR" sz="3200" dirty="0">
                <a:cs typeface="B Nazanin" pitchFamily="2" charset="-78"/>
              </a:rPr>
              <a:t>براي انجام رفتار سالم دلخواه</a:t>
            </a:r>
          </a:p>
          <a:p>
            <a:pPr algn="just">
              <a:lnSpc>
                <a:spcPct val="150000"/>
              </a:lnSpc>
            </a:pPr>
            <a:r>
              <a:rPr lang="fa-IR" sz="3200" dirty="0" smtClean="0">
                <a:cs typeface="B Nazanin" pitchFamily="2" charset="-78"/>
              </a:rPr>
              <a:t>عوامل </a:t>
            </a:r>
            <a:r>
              <a:rPr lang="fa-IR" sz="3200" dirty="0">
                <a:cs typeface="B Nazanin" pitchFamily="2" charset="-78"/>
              </a:rPr>
              <a:t>اجتماعي، اقتصادي و سياسي مؤثر بر رفتار سالم دلخواه</a:t>
            </a:r>
          </a:p>
        </p:txBody>
      </p:sp>
    </p:spTree>
    <p:extLst>
      <p:ext uri="{BB962C8B-B14F-4D97-AF65-F5344CB8AC3E}">
        <p14:creationId xmlns:p14="http://schemas.microsoft.com/office/powerpoint/2010/main" xmlns="" val="7083655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مقدار تغيير رفتار مورد نياز براي موفقيت برنامه</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228600" y="1447800"/>
            <a:ext cx="8540552" cy="5067003"/>
          </a:xfrm>
        </p:spPr>
        <p:txBody>
          <a:bodyPr>
            <a:normAutofit/>
          </a:bodyPr>
          <a:lstStyle/>
          <a:p>
            <a:pPr algn="just">
              <a:lnSpc>
                <a:spcPct val="160000"/>
              </a:lnSpc>
            </a:pPr>
            <a:r>
              <a:rPr lang="fa-IR" sz="3200" dirty="0">
                <a:cs typeface="B Nazanin" pitchFamily="2" charset="-78"/>
              </a:rPr>
              <a:t>مقدار تغيير رفتار مورد نياز براي موفقيت برنامه شما و نيز مقدار تغيير </a:t>
            </a:r>
            <a:r>
              <a:rPr lang="fa-IR" sz="3200" dirty="0" smtClean="0">
                <a:cs typeface="B Nazanin" pitchFamily="2" charset="-78"/>
              </a:rPr>
              <a:t>رفتار ممكن </a:t>
            </a:r>
            <a:r>
              <a:rPr lang="fa-IR" sz="3200" dirty="0">
                <a:cs typeface="B Nazanin" pitchFamily="2" charset="-78"/>
              </a:rPr>
              <a:t>در چارچوب زماني برنامه تان را با هم مقايسه كنيد</a:t>
            </a:r>
            <a:r>
              <a:rPr lang="fa-IR" sz="3200" dirty="0" smtClean="0">
                <a:cs typeface="B Nazanin" pitchFamily="2" charset="-78"/>
              </a:rPr>
              <a:t>.</a:t>
            </a:r>
          </a:p>
          <a:p>
            <a:pPr algn="just">
              <a:lnSpc>
                <a:spcPct val="160000"/>
              </a:lnSpc>
            </a:pPr>
            <a:r>
              <a:rPr lang="fa-IR" sz="3200" dirty="0">
                <a:cs typeface="B Nazanin" pitchFamily="2" charset="-78"/>
              </a:rPr>
              <a:t>با مديران اجرايي و ارايه دهندگان خدمات بهداشتي در مورد اهداف اختصاصي تان، بحث كنيد و مطمئن شويد كه قادر به ارايه ملزومات وخدمات كافي براي پاسخ به تقاضاي ناشي از برنامه در مخاطبين تان هستند.</a:t>
            </a:r>
          </a:p>
          <a:p>
            <a:pPr algn="just">
              <a:lnSpc>
                <a:spcPct val="160000"/>
              </a:lnSpc>
            </a:pPr>
            <a:endParaRPr lang="fa-IR" sz="3200" dirty="0" smtClean="0">
              <a:cs typeface="B Nazanin" pitchFamily="2" charset="-78"/>
            </a:endParaRPr>
          </a:p>
          <a:p>
            <a:pPr algn="just">
              <a:lnSpc>
                <a:spcPct val="160000"/>
              </a:lnSpc>
            </a:pPr>
            <a:endParaRPr lang="fa-IR" sz="3200" dirty="0" smtClean="0">
              <a:cs typeface="B Nazanin" pitchFamily="2" charset="-78"/>
            </a:endParaRPr>
          </a:p>
          <a:p>
            <a:pPr algn="just"/>
            <a:endParaRPr lang="fa-IR" dirty="0">
              <a:cs typeface="B Nazanin" pitchFamily="2" charset="-78"/>
            </a:endParaRPr>
          </a:p>
        </p:txBody>
      </p:sp>
    </p:spTree>
    <p:extLst>
      <p:ext uri="{BB962C8B-B14F-4D97-AF65-F5344CB8AC3E}">
        <p14:creationId xmlns:p14="http://schemas.microsoft.com/office/powerpoint/2010/main" xmlns="" val="39356251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تعيين چارچوب زماني تغيير رفتار مورد نظر</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179512" y="1844824"/>
            <a:ext cx="8856984" cy="4824536"/>
          </a:xfrm>
        </p:spPr>
        <p:txBody>
          <a:bodyPr>
            <a:normAutofit/>
          </a:bodyPr>
          <a:lstStyle/>
          <a:p>
            <a:pPr marL="0" indent="0" algn="just">
              <a:lnSpc>
                <a:spcPct val="150000"/>
              </a:lnSpc>
              <a:buNone/>
            </a:pPr>
            <a:r>
              <a:rPr lang="fa-IR" dirty="0">
                <a:cs typeface="B Nazanin" pitchFamily="2" charset="-78"/>
              </a:rPr>
              <a:t>در تعيين اين چارچوب زماني، لازم است كه زمان كافي </a:t>
            </a:r>
            <a:r>
              <a:rPr lang="fa-IR" dirty="0" smtClean="0">
                <a:cs typeface="B Nazanin" pitchFamily="2" charset="-78"/>
              </a:rPr>
              <a:t>براي تغيير </a:t>
            </a:r>
            <a:r>
              <a:rPr lang="fa-IR" dirty="0">
                <a:cs typeface="B Nazanin" pitchFamily="2" charset="-78"/>
              </a:rPr>
              <a:t>رفتار به مردم داده شود. شايد براي تحقق اهداف اختصاصي رفتاري </a:t>
            </a:r>
            <a:r>
              <a:rPr lang="fa-IR" dirty="0" smtClean="0">
                <a:cs typeface="B Nazanin" pitchFamily="2" charset="-78"/>
              </a:rPr>
              <a:t>مورد نظرتان</a:t>
            </a:r>
            <a:r>
              <a:rPr lang="fa-IR" dirty="0">
                <a:cs typeface="B Nazanin" pitchFamily="2" charset="-78"/>
              </a:rPr>
              <a:t>، ماه ها يا سال ها زمان لازم </a:t>
            </a:r>
            <a:r>
              <a:rPr lang="fa-IR" dirty="0" smtClean="0">
                <a:cs typeface="B Nazanin" pitchFamily="2" charset="-78"/>
              </a:rPr>
              <a:t>باشد. </a:t>
            </a:r>
            <a:r>
              <a:rPr lang="fa-IR" dirty="0">
                <a:cs typeface="B Nazanin" pitchFamily="2" charset="-78"/>
              </a:rPr>
              <a:t>بنابراين سعي كنيد در تعيين </a:t>
            </a:r>
            <a:r>
              <a:rPr lang="fa-IR" dirty="0" smtClean="0">
                <a:cs typeface="B Nazanin" pitchFamily="2" charset="-78"/>
              </a:rPr>
              <a:t>چارچوب زماني </a:t>
            </a:r>
            <a:r>
              <a:rPr lang="fa-IR" dirty="0">
                <a:cs typeface="B Nazanin" pitchFamily="2" charset="-78"/>
              </a:rPr>
              <a:t>اهداف اختصاصي تان واقع بين باشيد.</a:t>
            </a:r>
          </a:p>
        </p:txBody>
      </p:sp>
    </p:spTree>
    <p:extLst>
      <p:ext uri="{BB962C8B-B14F-4D97-AF65-F5344CB8AC3E}">
        <p14:creationId xmlns:p14="http://schemas.microsoft.com/office/powerpoint/2010/main" xmlns="" val="1510675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Autofit/>
          </a:bodyPr>
          <a:lstStyle/>
          <a:p>
            <a:r>
              <a:rPr lang="fa-IR" sz="3600" dirty="0" smtClean="0">
                <a:solidFill>
                  <a:schemeClr val="tx1"/>
                </a:solidFill>
                <a:cs typeface="B Titr" pitchFamily="2" charset="-78"/>
              </a:rPr>
              <a:t>خصوصیات برنامه ارتباط استراتژيك براي ارتقاي سلامت</a:t>
            </a:r>
            <a:endParaRPr lang="fa-IR" sz="3600" dirty="0">
              <a:solidFill>
                <a:schemeClr val="tx1"/>
              </a:solidFill>
            </a:endParaRPr>
          </a:p>
        </p:txBody>
      </p:sp>
      <p:sp>
        <p:nvSpPr>
          <p:cNvPr id="3" name="Content Placeholder 2"/>
          <p:cNvSpPr>
            <a:spLocks noGrp="1"/>
          </p:cNvSpPr>
          <p:nvPr>
            <p:ph sz="quarter" idx="1"/>
          </p:nvPr>
        </p:nvSpPr>
        <p:spPr>
          <a:xfrm>
            <a:off x="467544" y="1447800"/>
            <a:ext cx="8229600" cy="5139011"/>
          </a:xfrm>
        </p:spPr>
        <p:txBody>
          <a:bodyPr>
            <a:normAutofit/>
          </a:bodyPr>
          <a:lstStyle/>
          <a:p>
            <a:pPr>
              <a:lnSpc>
                <a:spcPct val="150000"/>
              </a:lnSpc>
            </a:pPr>
            <a:r>
              <a:rPr lang="fa-IR" b="1" dirty="0">
                <a:cs typeface="B Nazanin" pitchFamily="2" charset="-78"/>
              </a:rPr>
              <a:t>به دنبال نتايج مشخصي باشد</a:t>
            </a:r>
          </a:p>
          <a:p>
            <a:pPr>
              <a:lnSpc>
                <a:spcPct val="150000"/>
              </a:lnSpc>
            </a:pPr>
            <a:r>
              <a:rPr lang="fa-IR" b="1" dirty="0">
                <a:cs typeface="B Nazanin" pitchFamily="2" charset="-78"/>
              </a:rPr>
              <a:t>علمي باشد</a:t>
            </a:r>
          </a:p>
          <a:p>
            <a:pPr>
              <a:lnSpc>
                <a:spcPct val="150000"/>
              </a:lnSpc>
            </a:pPr>
            <a:r>
              <a:rPr lang="fa-IR" b="1" dirty="0">
                <a:cs typeface="B Nazanin" pitchFamily="2" charset="-78"/>
              </a:rPr>
              <a:t>مشتري محور باشد</a:t>
            </a:r>
          </a:p>
          <a:p>
            <a:pPr>
              <a:lnSpc>
                <a:spcPct val="150000"/>
              </a:lnSpc>
            </a:pPr>
            <a:r>
              <a:rPr lang="fa-IR" b="1" dirty="0">
                <a:cs typeface="B Nazanin" pitchFamily="2" charset="-78"/>
              </a:rPr>
              <a:t>مشاركتي باشد</a:t>
            </a:r>
          </a:p>
          <a:p>
            <a:pPr>
              <a:lnSpc>
                <a:spcPct val="150000"/>
              </a:lnSpc>
            </a:pPr>
            <a:r>
              <a:rPr lang="fa-IR" b="1" dirty="0">
                <a:cs typeface="B Nazanin" pitchFamily="2" charset="-78"/>
              </a:rPr>
              <a:t>مبتني بر سود باشد</a:t>
            </a:r>
          </a:p>
          <a:p>
            <a:pPr>
              <a:lnSpc>
                <a:spcPct val="150000"/>
              </a:lnSpc>
            </a:pPr>
            <a:r>
              <a:rPr lang="fa-IR" b="1" dirty="0" smtClean="0">
                <a:cs typeface="B Nazanin" pitchFamily="2" charset="-78"/>
              </a:rPr>
              <a:t>از </a:t>
            </a:r>
            <a:r>
              <a:rPr lang="fa-IR" b="1" dirty="0">
                <a:cs typeface="B Nazanin" pitchFamily="2" charset="-78"/>
              </a:rPr>
              <a:t>چند كانال ارايه شود</a:t>
            </a:r>
          </a:p>
        </p:txBody>
      </p:sp>
    </p:spTree>
    <p:extLst>
      <p:ext uri="{BB962C8B-B14F-4D97-AF65-F5344CB8AC3E}">
        <p14:creationId xmlns:p14="http://schemas.microsoft.com/office/powerpoint/2010/main" xmlns="" val="4238950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تعيين چارچوب زماني تغيير رفتار مورد نظر</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179512" y="1600200"/>
            <a:ext cx="8856984" cy="5069160"/>
          </a:xfrm>
        </p:spPr>
        <p:txBody>
          <a:bodyPr>
            <a:normAutofit/>
          </a:bodyPr>
          <a:lstStyle/>
          <a:p>
            <a:pPr algn="just">
              <a:lnSpc>
                <a:spcPct val="150000"/>
              </a:lnSpc>
            </a:pPr>
            <a:r>
              <a:rPr lang="fa-IR" sz="3200" dirty="0">
                <a:cs typeface="B Nazanin" pitchFamily="2" charset="-78"/>
              </a:rPr>
              <a:t>اغلب چارچوب زماني </a:t>
            </a:r>
            <a:r>
              <a:rPr lang="fa-IR" sz="3200" dirty="0" smtClean="0">
                <a:cs typeface="B Nazanin" pitchFamily="2" charset="-78"/>
              </a:rPr>
              <a:t>پيش بيني </a:t>
            </a:r>
            <a:r>
              <a:rPr lang="fa-IR" sz="3200" dirty="0">
                <a:cs typeface="B Nazanin" pitchFamily="2" charset="-78"/>
              </a:rPr>
              <a:t>شده براي اهداف اختصاصي بسيج </a:t>
            </a:r>
            <a:r>
              <a:rPr lang="fa-IR" sz="3200" dirty="0" smtClean="0">
                <a:cs typeface="B Nazanin" pitchFamily="2" charset="-78"/>
              </a:rPr>
              <a:t>هاي اطلاع </a:t>
            </a:r>
            <a:r>
              <a:rPr lang="fa-IR" sz="3200" dirty="0">
                <a:cs typeface="B Nazanin" pitchFamily="2" charset="-78"/>
              </a:rPr>
              <a:t>رساني چندرسانه اي،كوتاه تر از چارچوب زماني قابل </a:t>
            </a:r>
            <a:r>
              <a:rPr lang="fa-IR" sz="3200" dirty="0" smtClean="0">
                <a:cs typeface="B Nazanin" pitchFamily="2" charset="-78"/>
              </a:rPr>
              <a:t>پیش </a:t>
            </a:r>
            <a:r>
              <a:rPr lang="fa-IR" sz="3200" dirty="0">
                <a:cs typeface="B Nazanin" pitchFamily="2" charset="-78"/>
              </a:rPr>
              <a:t>بيني </a:t>
            </a:r>
            <a:r>
              <a:rPr lang="fa-IR" sz="3200" dirty="0" smtClean="0">
                <a:cs typeface="B Nazanin" pitchFamily="2" charset="-78"/>
              </a:rPr>
              <a:t>براي اهداف </a:t>
            </a:r>
            <a:r>
              <a:rPr lang="fa-IR" sz="3200" dirty="0">
                <a:cs typeface="B Nazanin" pitchFamily="2" charset="-78"/>
              </a:rPr>
              <a:t>اختصاصي برنامه هاي ارتباطي بلندمدت است. </a:t>
            </a:r>
            <a:endParaRPr lang="fa-IR" sz="3200" dirty="0" smtClean="0">
              <a:cs typeface="B Nazanin" pitchFamily="2" charset="-78"/>
            </a:endParaRPr>
          </a:p>
          <a:p>
            <a:pPr algn="just">
              <a:lnSpc>
                <a:spcPct val="150000"/>
              </a:lnSpc>
            </a:pPr>
            <a:r>
              <a:rPr lang="fa-IR" sz="3200" dirty="0" smtClean="0">
                <a:cs typeface="B Nazanin" pitchFamily="2" charset="-78"/>
              </a:rPr>
              <a:t>بديهي </a:t>
            </a:r>
            <a:r>
              <a:rPr lang="fa-IR" sz="3200" dirty="0">
                <a:cs typeface="B Nazanin" pitchFamily="2" charset="-78"/>
              </a:rPr>
              <a:t>است كه در </a:t>
            </a:r>
            <a:r>
              <a:rPr lang="fa-IR" sz="3200" dirty="0" smtClean="0">
                <a:cs typeface="B Nazanin" pitchFamily="2" charset="-78"/>
              </a:rPr>
              <a:t>طول زمان </a:t>
            </a:r>
            <a:r>
              <a:rPr lang="fa-IR" sz="3200" dirty="0">
                <a:cs typeface="B Nazanin" pitchFamily="2" charset="-78"/>
              </a:rPr>
              <a:t>كوتاه اجراي يك بسيج اطلاع رساني چندرسانه اي نمي توان انتظار </a:t>
            </a:r>
            <a:r>
              <a:rPr lang="fa-IR" sz="3200" dirty="0" smtClean="0">
                <a:cs typeface="B Nazanin" pitchFamily="2" charset="-78"/>
              </a:rPr>
              <a:t>تغيير رفتار </a:t>
            </a:r>
            <a:r>
              <a:rPr lang="fa-IR" sz="3200" dirty="0">
                <a:cs typeface="B Nazanin" pitchFamily="2" charset="-78"/>
              </a:rPr>
              <a:t>پايدار و واضحي را داشت.</a:t>
            </a:r>
          </a:p>
        </p:txBody>
      </p:sp>
    </p:spTree>
    <p:extLst>
      <p:ext uri="{BB962C8B-B14F-4D97-AF65-F5344CB8AC3E}">
        <p14:creationId xmlns:p14="http://schemas.microsoft.com/office/powerpoint/2010/main" xmlns="" val="16390057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chemeClr val="tx1"/>
                </a:solidFill>
                <a:cs typeface="B Titr" pitchFamily="2" charset="-78"/>
              </a:rPr>
              <a:t>شاخص هاي مناسب داراي خصوصيات زير هستند:</a:t>
            </a:r>
          </a:p>
        </p:txBody>
      </p:sp>
      <p:sp>
        <p:nvSpPr>
          <p:cNvPr id="3" name="Content Placeholder 2"/>
          <p:cNvSpPr>
            <a:spLocks noGrp="1"/>
          </p:cNvSpPr>
          <p:nvPr>
            <p:ph sz="quarter" idx="1"/>
          </p:nvPr>
        </p:nvSpPr>
        <p:spPr>
          <a:xfrm>
            <a:off x="252918" y="1772816"/>
            <a:ext cx="8856984" cy="5357192"/>
          </a:xfrm>
        </p:spPr>
        <p:txBody>
          <a:bodyPr>
            <a:noAutofit/>
          </a:bodyPr>
          <a:lstStyle/>
          <a:p>
            <a:pPr lvl="0" algn="just"/>
            <a:r>
              <a:rPr lang="ar-SA" sz="2800" b="1" dirty="0">
                <a:cs typeface="B Nazanin" pitchFamily="2" charset="-78"/>
              </a:rPr>
              <a:t>روایی </a:t>
            </a:r>
            <a:r>
              <a:rPr lang="en-US" sz="2800" b="1" dirty="0">
                <a:cs typeface="B Nazanin" pitchFamily="2" charset="-78"/>
              </a:rPr>
              <a:t>(Valid)</a:t>
            </a:r>
            <a:r>
              <a:rPr lang="ar-SA" sz="2800" b="1" dirty="0">
                <a:cs typeface="B Nazanin" pitchFamily="2" charset="-78"/>
              </a:rPr>
              <a:t>:</a:t>
            </a:r>
            <a:r>
              <a:rPr lang="ar-SA" sz="2800" dirty="0">
                <a:cs typeface="B Nazanin" pitchFamily="2" charset="-78"/>
              </a:rPr>
              <a:t> پدیده‌ای که قصد سنجش آن را دارند، به خوبی اندازه‌گیری مي‌کنند. </a:t>
            </a:r>
            <a:endParaRPr lang="en-US" sz="2800" dirty="0">
              <a:cs typeface="B Nazanin" pitchFamily="2" charset="-78"/>
            </a:endParaRPr>
          </a:p>
          <a:p>
            <a:pPr lvl="0" algn="just"/>
            <a:r>
              <a:rPr lang="ar-SA" sz="2800" b="1" dirty="0">
                <a:cs typeface="B Nazanin" pitchFamily="2" charset="-78"/>
              </a:rPr>
              <a:t>قابل اتکا </a:t>
            </a:r>
            <a:r>
              <a:rPr lang="en-US" sz="2800" b="1" dirty="0">
                <a:cs typeface="B Nazanin" pitchFamily="2" charset="-78"/>
              </a:rPr>
              <a:t>(Reliable)</a:t>
            </a:r>
            <a:r>
              <a:rPr lang="ar-SA" sz="2800" b="1" dirty="0">
                <a:cs typeface="B Nazanin" pitchFamily="2" charset="-78"/>
              </a:rPr>
              <a:t>:</a:t>
            </a:r>
            <a:r>
              <a:rPr lang="ar-SA" sz="2800" dirty="0">
                <a:cs typeface="B Nazanin" pitchFamily="2" charset="-78"/>
              </a:rPr>
              <a:t> اگر بیش از یک‌بار به سنجش همان پدیده مشابه بپردازند، به نتایج یکسان و مشابه دست مي‌یابند. </a:t>
            </a:r>
            <a:endParaRPr lang="en-US" sz="2800" dirty="0">
              <a:cs typeface="B Nazanin" pitchFamily="2" charset="-78"/>
            </a:endParaRPr>
          </a:p>
          <a:p>
            <a:pPr lvl="0" algn="just"/>
            <a:r>
              <a:rPr lang="ar-SA" sz="2800" b="1" dirty="0">
                <a:cs typeface="B Nazanin" pitchFamily="2" charset="-78"/>
              </a:rPr>
              <a:t>اختصاصی </a:t>
            </a:r>
            <a:r>
              <a:rPr lang="en-US" sz="2800" b="1" dirty="0">
                <a:cs typeface="B Nazanin" pitchFamily="2" charset="-78"/>
              </a:rPr>
              <a:t>(Specific)</a:t>
            </a:r>
            <a:r>
              <a:rPr lang="ar-SA" sz="2800" b="1" dirty="0">
                <a:cs typeface="B Nazanin" pitchFamily="2" charset="-78"/>
              </a:rPr>
              <a:t>:</a:t>
            </a:r>
            <a:r>
              <a:rPr lang="ar-SA" sz="2800" dirty="0">
                <a:cs typeface="B Nazanin" pitchFamily="2" charset="-78"/>
              </a:rPr>
              <a:t> فقط پدیده‌ای را می‌سنجند که قصد سنجش آن را دارند. </a:t>
            </a:r>
            <a:endParaRPr lang="en-US" sz="2800" dirty="0">
              <a:cs typeface="B Nazanin" pitchFamily="2" charset="-78"/>
            </a:endParaRPr>
          </a:p>
          <a:p>
            <a:pPr lvl="0" algn="just"/>
            <a:r>
              <a:rPr lang="ar-SA" sz="2800" b="1" dirty="0">
                <a:cs typeface="B Nazanin" pitchFamily="2" charset="-78"/>
              </a:rPr>
              <a:t>حساس </a:t>
            </a:r>
            <a:r>
              <a:rPr lang="en-US" sz="2800" b="1" dirty="0">
                <a:cs typeface="B Nazanin" pitchFamily="2" charset="-78"/>
              </a:rPr>
              <a:t>(Sensitive)</a:t>
            </a:r>
            <a:r>
              <a:rPr lang="ar-SA" sz="2800" b="1" dirty="0">
                <a:cs typeface="B Nazanin" pitchFamily="2" charset="-78"/>
              </a:rPr>
              <a:t>:</a:t>
            </a:r>
            <a:r>
              <a:rPr lang="ar-SA" sz="2800" dirty="0">
                <a:cs typeface="B Nazanin" pitchFamily="2" charset="-78"/>
              </a:rPr>
              <a:t> منعکس‌کننده تغییرات اندک در وضعیت پدیده مورد مطالعه هستند. </a:t>
            </a:r>
            <a:endParaRPr lang="en-US" sz="2800" dirty="0">
              <a:cs typeface="B Nazanin" pitchFamily="2" charset="-78"/>
            </a:endParaRPr>
          </a:p>
          <a:p>
            <a:pPr algn="just"/>
            <a:r>
              <a:rPr lang="ar-SA" sz="2800" b="1" dirty="0">
                <a:cs typeface="B Nazanin" pitchFamily="2" charset="-78"/>
              </a:rPr>
              <a:t>عملیاتی </a:t>
            </a:r>
            <a:r>
              <a:rPr lang="en-US" sz="2800" b="1" dirty="0">
                <a:cs typeface="B Nazanin" pitchFamily="2" charset="-78"/>
              </a:rPr>
              <a:t>(Operational)</a:t>
            </a:r>
            <a:r>
              <a:rPr lang="ar-SA" sz="2800" b="1" dirty="0">
                <a:cs typeface="B Nazanin" pitchFamily="2" charset="-78"/>
              </a:rPr>
              <a:t>:</a:t>
            </a:r>
            <a:r>
              <a:rPr lang="ar-SA" sz="2800" dirty="0">
                <a:cs typeface="B Nazanin" pitchFamily="2" charset="-78"/>
              </a:rPr>
              <a:t> با تعاریف و استانداردهای توسعه، تکمیل و بررسی معمول قابل اندازه‌گیری و کمی شدن هستند</a:t>
            </a:r>
            <a:endParaRPr lang="fa-IR" sz="2800" dirty="0">
              <a:cs typeface="B Nazanin" pitchFamily="2" charset="-78"/>
            </a:endParaRPr>
          </a:p>
        </p:txBody>
      </p:sp>
    </p:spTree>
    <p:extLst>
      <p:ext uri="{BB962C8B-B14F-4D97-AF65-F5344CB8AC3E}">
        <p14:creationId xmlns:p14="http://schemas.microsoft.com/office/powerpoint/2010/main" xmlns="" val="221962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562074"/>
          </a:xfrm>
        </p:spPr>
        <p:txBody>
          <a:bodyPr>
            <a:noAutofit/>
          </a:bodyPr>
          <a:lstStyle/>
          <a:p>
            <a:r>
              <a:rPr lang="fa-IR" sz="3600" b="1" dirty="0">
                <a:solidFill>
                  <a:schemeClr val="tx1"/>
                </a:solidFill>
                <a:cs typeface="B Titr" pitchFamily="2" charset="-78"/>
              </a:rPr>
              <a:t>خلاصه اهداف تغيير رفتار</a:t>
            </a:r>
            <a:endParaRPr lang="fa-IR" sz="3600" dirty="0">
              <a:solidFill>
                <a:schemeClr val="tx1"/>
              </a:solidFill>
              <a:cs typeface="B Titr" pitchFamily="2" charset="-78"/>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1099866283"/>
              </p:ext>
            </p:extLst>
          </p:nvPr>
        </p:nvGraphicFramePr>
        <p:xfrm>
          <a:off x="179512" y="1066801"/>
          <a:ext cx="8712968" cy="4585749"/>
        </p:xfrm>
        <a:graphic>
          <a:graphicData uri="http://schemas.openxmlformats.org/drawingml/2006/table">
            <a:tbl>
              <a:tblPr rtl="1">
                <a:tableStyleId>{5C22544A-7EE6-4342-B048-85BDC9FD1C3A}</a:tableStyleId>
              </a:tblPr>
              <a:tblGrid>
                <a:gridCol w="6298821"/>
                <a:gridCol w="1287339"/>
                <a:gridCol w="1126808"/>
              </a:tblGrid>
              <a:tr h="738131">
                <a:tc>
                  <a:txBody>
                    <a:bodyPr/>
                    <a:lstStyle/>
                    <a:p>
                      <a:pPr algn="justLow" rtl="1">
                        <a:lnSpc>
                          <a:spcPct val="85000"/>
                        </a:lnSpc>
                        <a:spcAft>
                          <a:spcPts val="0"/>
                        </a:spcAft>
                      </a:pPr>
                      <a:r>
                        <a:rPr lang="ar-SA" sz="2800" dirty="0">
                          <a:effectLst/>
                          <a:cs typeface="B Nazanin" pitchFamily="2" charset="-78"/>
                        </a:rPr>
                        <a:t>هدف کلی برنامه چیست؟</a:t>
                      </a:r>
                      <a:endParaRPr lang="en-US" sz="2800" dirty="0">
                        <a:effectLst/>
                        <a:latin typeface="Times New Roman"/>
                        <a:ea typeface="Times New Roman"/>
                        <a:cs typeface="B Nazanin" pitchFamily="2" charset="-78"/>
                      </a:endParaRPr>
                    </a:p>
                  </a:txBody>
                  <a:tcPr marL="68580" marR="68580" marT="0" marB="0"/>
                </a:tc>
                <a:tc gridSpan="2">
                  <a:txBody>
                    <a:bodyPr/>
                    <a:lstStyle/>
                    <a:p>
                      <a:pPr algn="justLow" rtl="1">
                        <a:lnSpc>
                          <a:spcPct val="85000"/>
                        </a:lnSpc>
                        <a:spcAft>
                          <a:spcPts val="0"/>
                        </a:spcAft>
                      </a:pPr>
                      <a:r>
                        <a:rPr lang="en-US" sz="2800">
                          <a:effectLst/>
                          <a:cs typeface="B Nazanin" pitchFamily="2" charset="-78"/>
                        </a:rPr>
                        <a:t> </a:t>
                      </a:r>
                      <a:endParaRPr lang="en-US" sz="2800">
                        <a:effectLst/>
                        <a:latin typeface="Times New Roman"/>
                        <a:ea typeface="Times New Roman"/>
                        <a:cs typeface="B Nazanin" pitchFamily="2" charset="-78"/>
                      </a:endParaRPr>
                    </a:p>
                  </a:txBody>
                  <a:tcPr marL="68580" marR="68580" marT="0" marB="0"/>
                </a:tc>
                <a:tc hMerge="1">
                  <a:txBody>
                    <a:bodyPr/>
                    <a:lstStyle/>
                    <a:p>
                      <a:pPr rtl="1"/>
                      <a:endParaRPr lang="fa-IR"/>
                    </a:p>
                  </a:txBody>
                  <a:tcPr/>
                </a:tc>
              </a:tr>
              <a:tr h="554602">
                <a:tc>
                  <a:txBody>
                    <a:bodyPr/>
                    <a:lstStyle/>
                    <a:p>
                      <a:pPr algn="justLow" rtl="1">
                        <a:lnSpc>
                          <a:spcPct val="85000"/>
                        </a:lnSpc>
                        <a:spcAft>
                          <a:spcPts val="0"/>
                        </a:spcAft>
                      </a:pPr>
                      <a:r>
                        <a:rPr lang="ar-SA" sz="2800" dirty="0">
                          <a:effectLst/>
                          <a:cs typeface="B Nazanin" pitchFamily="2" charset="-78"/>
                        </a:rPr>
                        <a:t>مخاطب مورد نظر کیست؟</a:t>
                      </a:r>
                      <a:endParaRPr lang="en-US" sz="2800" dirty="0">
                        <a:effectLst/>
                        <a:latin typeface="Times New Roman"/>
                        <a:ea typeface="Times New Roman"/>
                        <a:cs typeface="B Nazanin" pitchFamily="2" charset="-78"/>
                      </a:endParaRPr>
                    </a:p>
                  </a:txBody>
                  <a:tcPr marL="68580" marR="68580" marT="0" marB="0"/>
                </a:tc>
                <a:tc gridSpan="2">
                  <a:txBody>
                    <a:bodyPr/>
                    <a:lstStyle/>
                    <a:p>
                      <a:pPr algn="justLow" rtl="1">
                        <a:lnSpc>
                          <a:spcPct val="85000"/>
                        </a:lnSpc>
                        <a:spcAft>
                          <a:spcPts val="0"/>
                        </a:spcAft>
                      </a:pPr>
                      <a:r>
                        <a:rPr lang="ar-SA" sz="2800">
                          <a:effectLst/>
                          <a:cs typeface="B Nazanin" pitchFamily="2" charset="-78"/>
                        </a:rPr>
                        <a:t> </a:t>
                      </a:r>
                      <a:endParaRPr lang="en-US" sz="2800">
                        <a:effectLst/>
                        <a:latin typeface="Times New Roman"/>
                        <a:ea typeface="Times New Roman"/>
                        <a:cs typeface="B Nazanin" pitchFamily="2" charset="-78"/>
                      </a:endParaRPr>
                    </a:p>
                  </a:txBody>
                  <a:tcPr marL="68580" marR="68580" marT="0" marB="0"/>
                </a:tc>
                <a:tc hMerge="1">
                  <a:txBody>
                    <a:bodyPr/>
                    <a:lstStyle/>
                    <a:p>
                      <a:pPr rtl="1"/>
                      <a:endParaRPr lang="fa-IR"/>
                    </a:p>
                  </a:txBody>
                  <a:tcPr/>
                </a:tc>
              </a:tr>
              <a:tr h="546225">
                <a:tc>
                  <a:txBody>
                    <a:bodyPr/>
                    <a:lstStyle/>
                    <a:p>
                      <a:pPr algn="justLow" rtl="1">
                        <a:lnSpc>
                          <a:spcPct val="85000"/>
                        </a:lnSpc>
                        <a:spcAft>
                          <a:spcPts val="0"/>
                        </a:spcAft>
                      </a:pPr>
                      <a:r>
                        <a:rPr lang="ar-SA" sz="2800" dirty="0">
                          <a:effectLst/>
                          <a:cs typeface="B Nazanin" pitchFamily="2" charset="-78"/>
                        </a:rPr>
                        <a:t>اقدامی که باید توسط مخاطب مورد نظر انجام شود، چیست؟</a:t>
                      </a:r>
                      <a:endParaRPr lang="en-US" sz="2800" dirty="0">
                        <a:effectLst/>
                        <a:latin typeface="Times New Roman"/>
                        <a:ea typeface="Times New Roman"/>
                        <a:cs typeface="B Nazanin" pitchFamily="2" charset="-78"/>
                      </a:endParaRPr>
                    </a:p>
                  </a:txBody>
                  <a:tcPr marL="68580" marR="68580" marT="0" marB="0"/>
                </a:tc>
                <a:tc gridSpan="2">
                  <a:txBody>
                    <a:bodyPr/>
                    <a:lstStyle/>
                    <a:p>
                      <a:pPr algn="justLow" rtl="1">
                        <a:lnSpc>
                          <a:spcPct val="85000"/>
                        </a:lnSpc>
                        <a:spcAft>
                          <a:spcPts val="0"/>
                        </a:spcAft>
                      </a:pPr>
                      <a:r>
                        <a:rPr lang="ar-SA" sz="2800">
                          <a:effectLst/>
                          <a:cs typeface="B Nazanin" pitchFamily="2" charset="-78"/>
                        </a:rPr>
                        <a:t> </a:t>
                      </a:r>
                      <a:endParaRPr lang="en-US" sz="2800">
                        <a:effectLst/>
                        <a:latin typeface="Times New Roman"/>
                        <a:ea typeface="Times New Roman"/>
                        <a:cs typeface="B Nazanin" pitchFamily="2" charset="-78"/>
                      </a:endParaRPr>
                    </a:p>
                  </a:txBody>
                  <a:tcPr marL="68580" marR="68580" marT="0" marB="0"/>
                </a:tc>
                <a:tc hMerge="1">
                  <a:txBody>
                    <a:bodyPr/>
                    <a:lstStyle/>
                    <a:p>
                      <a:pPr rtl="1"/>
                      <a:endParaRPr lang="fa-IR"/>
                    </a:p>
                  </a:txBody>
                  <a:tcPr/>
                </a:tc>
              </a:tr>
              <a:tr h="539522">
                <a:tc>
                  <a:txBody>
                    <a:bodyPr/>
                    <a:lstStyle/>
                    <a:p>
                      <a:pPr algn="justLow" rtl="1">
                        <a:lnSpc>
                          <a:spcPct val="85000"/>
                        </a:lnSpc>
                        <a:spcAft>
                          <a:spcPts val="0"/>
                        </a:spcAft>
                      </a:pPr>
                      <a:r>
                        <a:rPr lang="ar-SA" sz="2800" dirty="0">
                          <a:effectLst/>
                          <a:cs typeface="B Nazanin" pitchFamily="2" charset="-78"/>
                        </a:rPr>
                        <a:t>چگونه این مساله به هدف کلی برنامه بهداشتي کمک می‌کند؟</a:t>
                      </a:r>
                      <a:endParaRPr lang="en-US" sz="2800" dirty="0">
                        <a:effectLst/>
                        <a:latin typeface="Times New Roman"/>
                        <a:ea typeface="Times New Roman"/>
                        <a:cs typeface="B Nazanin" pitchFamily="2" charset="-78"/>
                      </a:endParaRPr>
                    </a:p>
                  </a:txBody>
                  <a:tcPr marL="68580" marR="68580" marT="0" marB="0"/>
                </a:tc>
                <a:tc gridSpan="2">
                  <a:txBody>
                    <a:bodyPr/>
                    <a:lstStyle/>
                    <a:p>
                      <a:pPr algn="justLow" rtl="1">
                        <a:lnSpc>
                          <a:spcPct val="85000"/>
                        </a:lnSpc>
                        <a:spcAft>
                          <a:spcPts val="0"/>
                        </a:spcAft>
                      </a:pPr>
                      <a:r>
                        <a:rPr lang="ar-SA" sz="2800" dirty="0">
                          <a:effectLst/>
                          <a:cs typeface="B Nazanin" pitchFamily="2" charset="-78"/>
                        </a:rPr>
                        <a:t> </a:t>
                      </a:r>
                      <a:endParaRPr lang="en-US" sz="2800" dirty="0">
                        <a:effectLst/>
                        <a:latin typeface="Times New Roman"/>
                        <a:ea typeface="Times New Roman"/>
                        <a:cs typeface="B Nazanin" pitchFamily="2" charset="-78"/>
                      </a:endParaRPr>
                    </a:p>
                  </a:txBody>
                  <a:tcPr marL="68580" marR="68580" marT="0" marB="0"/>
                </a:tc>
                <a:tc hMerge="1">
                  <a:txBody>
                    <a:bodyPr/>
                    <a:lstStyle/>
                    <a:p>
                      <a:pPr rtl="1"/>
                      <a:endParaRPr lang="fa-IR"/>
                    </a:p>
                  </a:txBody>
                  <a:tcPr/>
                </a:tc>
              </a:tr>
              <a:tr h="1105854">
                <a:tc>
                  <a:txBody>
                    <a:bodyPr/>
                    <a:lstStyle/>
                    <a:p>
                      <a:pPr algn="justLow" rtl="1">
                        <a:lnSpc>
                          <a:spcPct val="85000"/>
                        </a:lnSpc>
                        <a:spcAft>
                          <a:spcPts val="0"/>
                        </a:spcAft>
                      </a:pPr>
                      <a:r>
                        <a:rPr lang="ar-SA" sz="2800" dirty="0">
                          <a:effectLst/>
                          <a:cs typeface="B Nazanin" pitchFamily="2" charset="-78"/>
                        </a:rPr>
                        <a:t>تغییر در چه چارچوب زمانی، اتفاق می‌افتد (شروع و پایان آن را ذکر کنید)؟</a:t>
                      </a:r>
                      <a:endParaRPr lang="en-US" sz="2800" dirty="0">
                        <a:effectLst/>
                        <a:latin typeface="Times New Roman"/>
                        <a:ea typeface="Times New Roman"/>
                        <a:cs typeface="B Nazanin" pitchFamily="2" charset="-78"/>
                      </a:endParaRPr>
                    </a:p>
                  </a:txBody>
                  <a:tcPr marL="68580" marR="68580" marT="0" marB="0"/>
                </a:tc>
                <a:tc gridSpan="2">
                  <a:txBody>
                    <a:bodyPr/>
                    <a:lstStyle/>
                    <a:p>
                      <a:pPr algn="justLow" rtl="1">
                        <a:lnSpc>
                          <a:spcPct val="85000"/>
                        </a:lnSpc>
                        <a:spcAft>
                          <a:spcPts val="0"/>
                        </a:spcAft>
                      </a:pPr>
                      <a:r>
                        <a:rPr lang="ar-SA" sz="2800" dirty="0">
                          <a:effectLst/>
                          <a:cs typeface="B Nazanin" pitchFamily="2" charset="-78"/>
                        </a:rPr>
                        <a:t> </a:t>
                      </a:r>
                      <a:endParaRPr lang="en-US" sz="2800" dirty="0">
                        <a:effectLst/>
                        <a:latin typeface="Times New Roman"/>
                        <a:ea typeface="Times New Roman"/>
                        <a:cs typeface="B Nazanin" pitchFamily="2" charset="-78"/>
                      </a:endParaRPr>
                    </a:p>
                  </a:txBody>
                  <a:tcPr marL="68580" marR="68580" marT="0" marB="0"/>
                </a:tc>
                <a:tc hMerge="1">
                  <a:txBody>
                    <a:bodyPr/>
                    <a:lstStyle/>
                    <a:p>
                      <a:pPr rtl="1"/>
                      <a:endParaRPr lang="fa-IR"/>
                    </a:p>
                  </a:txBody>
                  <a:tcPr/>
                </a:tc>
              </a:tr>
              <a:tr h="608219">
                <a:tc rowSpan="2">
                  <a:txBody>
                    <a:bodyPr/>
                    <a:lstStyle/>
                    <a:p>
                      <a:pPr algn="justLow" rtl="1">
                        <a:lnSpc>
                          <a:spcPct val="85000"/>
                        </a:lnSpc>
                        <a:spcAft>
                          <a:spcPts val="0"/>
                        </a:spcAft>
                      </a:pPr>
                      <a:r>
                        <a:rPr lang="ar-SA" sz="2800" dirty="0">
                          <a:effectLst/>
                          <a:cs typeface="B Nazanin" pitchFamily="2" charset="-78"/>
                        </a:rPr>
                        <a:t>مقدار تغییری که در این زمان به دست می‌آید، چقدر است (سطح فعلی و سطح مقدار دلخواه را بیان کنید)؟</a:t>
                      </a:r>
                      <a:endParaRPr lang="en-US" sz="2800" dirty="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800">
                          <a:effectLst/>
                          <a:cs typeface="B Nazanin" pitchFamily="2" charset="-78"/>
                        </a:rPr>
                        <a:t>از این مقدار</a:t>
                      </a:r>
                      <a:endParaRPr lang="en-US" sz="2800">
                        <a:effectLst/>
                        <a:latin typeface="Times New Roman"/>
                        <a:ea typeface="Times New Roman"/>
                        <a:cs typeface="B Nazanin" pitchFamily="2" charset="-78"/>
                      </a:endParaRPr>
                    </a:p>
                  </a:txBody>
                  <a:tcPr marL="68580" marR="68580" marT="0" marB="0"/>
                </a:tc>
                <a:tc>
                  <a:txBody>
                    <a:bodyPr/>
                    <a:lstStyle/>
                    <a:p>
                      <a:pPr algn="ctr" rtl="1">
                        <a:lnSpc>
                          <a:spcPct val="85000"/>
                        </a:lnSpc>
                        <a:spcAft>
                          <a:spcPts val="0"/>
                        </a:spcAft>
                      </a:pPr>
                      <a:r>
                        <a:rPr lang="ar-SA" sz="2800" dirty="0">
                          <a:effectLst/>
                          <a:cs typeface="B Nazanin" pitchFamily="2" charset="-78"/>
                        </a:rPr>
                        <a:t>به این مقدار</a:t>
                      </a:r>
                      <a:endParaRPr lang="en-US" sz="2800" dirty="0">
                        <a:effectLst/>
                        <a:latin typeface="Times New Roman"/>
                        <a:ea typeface="Times New Roman"/>
                        <a:cs typeface="B Nazanin" pitchFamily="2" charset="-78"/>
                      </a:endParaRPr>
                    </a:p>
                  </a:txBody>
                  <a:tcPr marL="68580" marR="68580" marT="0" marB="0"/>
                </a:tc>
              </a:tr>
              <a:tr h="375991">
                <a:tc vMerge="1">
                  <a:txBody>
                    <a:bodyPr/>
                    <a:lstStyle/>
                    <a:p>
                      <a:pPr rtl="1"/>
                      <a:endParaRPr lang="fa-IR"/>
                    </a:p>
                  </a:txBody>
                  <a:tcPr/>
                </a:tc>
                <a:tc>
                  <a:txBody>
                    <a:bodyPr/>
                    <a:lstStyle/>
                    <a:p>
                      <a:pPr algn="justLow" rtl="1">
                        <a:lnSpc>
                          <a:spcPct val="85000"/>
                        </a:lnSpc>
                        <a:spcAft>
                          <a:spcPts val="0"/>
                        </a:spcAft>
                      </a:pPr>
                      <a:r>
                        <a:rPr lang="ar-SA" sz="2800">
                          <a:effectLst/>
                          <a:cs typeface="B Nazanin" pitchFamily="2" charset="-78"/>
                        </a:rPr>
                        <a:t> </a:t>
                      </a:r>
                      <a:endParaRPr lang="en-US" sz="2800">
                        <a:effectLst/>
                        <a:latin typeface="Times New Roman"/>
                        <a:ea typeface="Times New Roman"/>
                        <a:cs typeface="B Nazanin" pitchFamily="2" charset="-78"/>
                      </a:endParaRPr>
                    </a:p>
                  </a:txBody>
                  <a:tcPr marL="68580" marR="68580" marT="0" marB="0"/>
                </a:tc>
                <a:tc>
                  <a:txBody>
                    <a:bodyPr/>
                    <a:lstStyle/>
                    <a:p>
                      <a:pPr algn="justLow" rtl="1">
                        <a:lnSpc>
                          <a:spcPct val="85000"/>
                        </a:lnSpc>
                        <a:spcAft>
                          <a:spcPts val="0"/>
                        </a:spcAft>
                      </a:pPr>
                      <a:r>
                        <a:rPr lang="ar-SA" sz="2800" dirty="0">
                          <a:effectLst/>
                          <a:cs typeface="B Nazanin" pitchFamily="2" charset="-78"/>
                        </a:rPr>
                        <a:t> </a:t>
                      </a:r>
                      <a:endParaRPr lang="en-US" sz="2800" dirty="0">
                        <a:effectLst/>
                        <a:latin typeface="Times New Roman"/>
                        <a:ea typeface="Times New Roman"/>
                        <a:cs typeface="B Nazanin" pitchFamily="2" charset="-78"/>
                      </a:endParaRPr>
                    </a:p>
                  </a:txBody>
                  <a:tcPr marL="68580" marR="68580" marT="0" marB="0"/>
                </a:tc>
              </a:tr>
            </a:tbl>
          </a:graphicData>
        </a:graphic>
      </p:graphicFrame>
    </p:spTree>
    <p:extLst>
      <p:ext uri="{BB962C8B-B14F-4D97-AF65-F5344CB8AC3E}">
        <p14:creationId xmlns:p14="http://schemas.microsoft.com/office/powerpoint/2010/main" xmlns="" val="13788705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smtClean="0">
                <a:solidFill>
                  <a:schemeClr val="tx1"/>
                </a:solidFill>
                <a:cs typeface="B Titr" pitchFamily="2" charset="-78"/>
              </a:rPr>
              <a:t>گام چهارم: تعيين </a:t>
            </a:r>
            <a:r>
              <a:rPr lang="fa-IR" sz="3600" b="1" dirty="0">
                <a:solidFill>
                  <a:schemeClr val="tx1"/>
                </a:solidFill>
                <a:cs typeface="B Titr" pitchFamily="2" charset="-78"/>
              </a:rPr>
              <a:t>استراتژي مناسب</a:t>
            </a:r>
            <a:endParaRPr lang="fa-IR" sz="3600" dirty="0">
              <a:solidFill>
                <a:schemeClr val="tx1"/>
              </a:solidFill>
            </a:endParaRPr>
          </a:p>
        </p:txBody>
      </p:sp>
      <p:sp>
        <p:nvSpPr>
          <p:cNvPr id="3" name="Content Placeholder 2"/>
          <p:cNvSpPr>
            <a:spLocks noGrp="1"/>
          </p:cNvSpPr>
          <p:nvPr>
            <p:ph sz="quarter" idx="1"/>
          </p:nvPr>
        </p:nvSpPr>
        <p:spPr/>
        <p:txBody>
          <a:bodyPr>
            <a:normAutofit/>
          </a:bodyPr>
          <a:lstStyle/>
          <a:p>
            <a:pPr algn="just">
              <a:lnSpc>
                <a:spcPct val="150000"/>
              </a:lnSpc>
            </a:pPr>
            <a:r>
              <a:rPr lang="fa-IR" sz="3200" dirty="0" smtClean="0">
                <a:cs typeface="B Nazanin" pitchFamily="2" charset="-78"/>
              </a:rPr>
              <a:t>تعيين </a:t>
            </a:r>
            <a:r>
              <a:rPr lang="fa-IR" sz="3200" dirty="0">
                <a:cs typeface="B Nazanin" pitchFamily="2" charset="-78"/>
              </a:rPr>
              <a:t>هويت طولاني مدت رفتار و استقرار رفتار جايگزين </a:t>
            </a:r>
            <a:r>
              <a:rPr lang="fa-IR" sz="3200" dirty="0" smtClean="0">
                <a:cs typeface="B Nazanin" pitchFamily="2" charset="-78"/>
              </a:rPr>
              <a:t>تعيين </a:t>
            </a:r>
            <a:r>
              <a:rPr lang="fa-IR" sz="3200" dirty="0">
                <a:cs typeface="B Nazanin" pitchFamily="2" charset="-78"/>
              </a:rPr>
              <a:t>رفتار/ خدمت/ محصول </a:t>
            </a:r>
            <a:r>
              <a:rPr lang="fa-IR" sz="3200" dirty="0" smtClean="0">
                <a:cs typeface="B Nazanin" pitchFamily="2" charset="-78"/>
              </a:rPr>
              <a:t>جايگزين</a:t>
            </a:r>
          </a:p>
          <a:p>
            <a:pPr algn="just">
              <a:lnSpc>
                <a:spcPct val="150000"/>
              </a:lnSpc>
            </a:pPr>
            <a:r>
              <a:rPr lang="fa-IR" sz="3200" dirty="0" smtClean="0">
                <a:cs typeface="B Nazanin" pitchFamily="2" charset="-78"/>
              </a:rPr>
              <a:t>تعيين </a:t>
            </a:r>
            <a:r>
              <a:rPr lang="fa-IR" sz="3200" dirty="0">
                <a:cs typeface="B Nazanin" pitchFamily="2" charset="-78"/>
              </a:rPr>
              <a:t>استراتژي ارتباطي منتخب و استدلال منطقي </a:t>
            </a:r>
            <a:r>
              <a:rPr lang="fa-IR" sz="3200" dirty="0" smtClean="0">
                <a:cs typeface="B Nazanin" pitchFamily="2" charset="-78"/>
              </a:rPr>
              <a:t>آن</a:t>
            </a:r>
            <a:endParaRPr lang="fa-IR" sz="3200" dirty="0">
              <a:cs typeface="B Nazanin" pitchFamily="2" charset="-78"/>
            </a:endParaRPr>
          </a:p>
        </p:txBody>
      </p:sp>
    </p:spTree>
    <p:extLst>
      <p:ext uri="{BB962C8B-B14F-4D97-AF65-F5344CB8AC3E}">
        <p14:creationId xmlns:p14="http://schemas.microsoft.com/office/powerpoint/2010/main" xmlns="" val="377429062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smtClean="0">
                <a:solidFill>
                  <a:schemeClr val="tx1"/>
                </a:solidFill>
                <a:cs typeface="B Titr" pitchFamily="2" charset="-78"/>
              </a:rPr>
              <a:t>گام چهارم: تعيين </a:t>
            </a:r>
            <a:r>
              <a:rPr lang="fa-IR" sz="3600" b="1" dirty="0">
                <a:solidFill>
                  <a:schemeClr val="tx1"/>
                </a:solidFill>
                <a:cs typeface="B Titr" pitchFamily="2" charset="-78"/>
              </a:rPr>
              <a:t>استراتژي مناسب</a:t>
            </a:r>
            <a:endParaRPr lang="fa-IR" sz="3600" dirty="0">
              <a:solidFill>
                <a:schemeClr val="tx1"/>
              </a:solidFill>
            </a:endParaRPr>
          </a:p>
        </p:txBody>
      </p:sp>
      <p:sp>
        <p:nvSpPr>
          <p:cNvPr id="3" name="Content Placeholder 2"/>
          <p:cNvSpPr>
            <a:spLocks noGrp="1"/>
          </p:cNvSpPr>
          <p:nvPr>
            <p:ph sz="quarter" idx="1"/>
          </p:nvPr>
        </p:nvSpPr>
        <p:spPr/>
        <p:txBody>
          <a:bodyPr>
            <a:normAutofit/>
          </a:bodyPr>
          <a:lstStyle/>
          <a:p>
            <a:pPr marL="0" indent="0" algn="just">
              <a:lnSpc>
                <a:spcPct val="150000"/>
              </a:lnSpc>
              <a:buNone/>
            </a:pPr>
            <a:r>
              <a:rPr lang="fa-IR" sz="3200" dirty="0">
                <a:cs typeface="B Nazanin" pitchFamily="2" charset="-78"/>
              </a:rPr>
              <a:t>در اين مرحله بايد به دنبال انتخاب استراتژي هاي </a:t>
            </a:r>
            <a:r>
              <a:rPr lang="fa-IR" sz="3200" dirty="0" smtClean="0">
                <a:cs typeface="B Nazanin" pitchFamily="2" charset="-78"/>
              </a:rPr>
              <a:t>مناسبي باشيم </a:t>
            </a:r>
            <a:r>
              <a:rPr lang="fa-IR" sz="3200" dirty="0">
                <a:cs typeface="B Nazanin" pitchFamily="2" charset="-78"/>
              </a:rPr>
              <a:t>كه </a:t>
            </a:r>
            <a:r>
              <a:rPr lang="fa-IR" sz="3200" dirty="0" smtClean="0">
                <a:cs typeface="B Nazanin" pitchFamily="2" charset="-78"/>
              </a:rPr>
              <a:t>ما </a:t>
            </a:r>
            <a:r>
              <a:rPr lang="fa-IR" sz="3200" dirty="0">
                <a:cs typeface="B Nazanin" pitchFamily="2" charset="-78"/>
              </a:rPr>
              <a:t>را به سمت انتخاب كانال ها و رسانه هاي مناسب ارتباطي </a:t>
            </a:r>
            <a:r>
              <a:rPr lang="fa-IR" sz="3200" dirty="0" smtClean="0">
                <a:cs typeface="B Nazanin" pitchFamily="2" charset="-78"/>
              </a:rPr>
              <a:t>هدايت نمايد</a:t>
            </a:r>
            <a:r>
              <a:rPr lang="fa-IR" sz="3200" dirty="0">
                <a:cs typeface="B Nazanin" pitchFamily="2" charset="-78"/>
              </a:rPr>
              <a:t>.</a:t>
            </a:r>
          </a:p>
        </p:txBody>
      </p:sp>
    </p:spTree>
    <p:extLst>
      <p:ext uri="{BB962C8B-B14F-4D97-AF65-F5344CB8AC3E}">
        <p14:creationId xmlns:p14="http://schemas.microsoft.com/office/powerpoint/2010/main" xmlns="" val="29298549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تعيين استراتژي مناسب</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457200" y="1844824"/>
            <a:ext cx="8229600" cy="4281339"/>
          </a:xfrm>
        </p:spPr>
        <p:txBody>
          <a:bodyPr>
            <a:normAutofit/>
          </a:bodyPr>
          <a:lstStyle/>
          <a:p>
            <a:pPr marL="0" indent="0" algn="just">
              <a:lnSpc>
                <a:spcPct val="150000"/>
              </a:lnSpc>
              <a:buNone/>
            </a:pPr>
            <a:r>
              <a:rPr lang="fa-IR" sz="3200" dirty="0">
                <a:cs typeface="B Nazanin" pitchFamily="2" charset="-78"/>
              </a:rPr>
              <a:t>انتخاب استراتژي هاي مناسب براي هر </a:t>
            </a:r>
            <a:r>
              <a:rPr lang="fa-IR" sz="3200" dirty="0" smtClean="0">
                <a:cs typeface="B Nazanin" pitchFamily="2" charset="-78"/>
              </a:rPr>
              <a:t>يك </a:t>
            </a:r>
            <a:r>
              <a:rPr lang="fa-IR" sz="3200" dirty="0">
                <a:cs typeface="B Nazanin" pitchFamily="2" charset="-78"/>
              </a:rPr>
              <a:t>از اهداف اختصاصي </a:t>
            </a:r>
            <a:r>
              <a:rPr lang="fa-IR" sz="3200" dirty="0" smtClean="0">
                <a:cs typeface="B Nazanin" pitchFamily="2" charset="-78"/>
              </a:rPr>
              <a:t>تغيير رفتار</a:t>
            </a:r>
            <a:r>
              <a:rPr lang="fa-IR" sz="3200" dirty="0">
                <a:cs typeface="B Nazanin" pitchFamily="2" charset="-78"/>
              </a:rPr>
              <a:t>، يكي از مهم ترين عناصر برقراري ارتباط استراتژيك است كه ادامه </a:t>
            </a:r>
            <a:r>
              <a:rPr lang="fa-IR" sz="3200" dirty="0" smtClean="0">
                <a:cs typeface="B Nazanin" pitchFamily="2" charset="-78"/>
              </a:rPr>
              <a:t>مسير را </a:t>
            </a:r>
            <a:r>
              <a:rPr lang="fa-IR" sz="3200" dirty="0">
                <a:cs typeface="B Nazanin" pitchFamily="2" charset="-78"/>
              </a:rPr>
              <a:t>روشن نموده </a:t>
            </a:r>
            <a:r>
              <a:rPr lang="fa-IR" sz="3200" dirty="0" smtClean="0">
                <a:cs typeface="B Nazanin" pitchFamily="2" charset="-78"/>
              </a:rPr>
              <a:t>و موجب </a:t>
            </a:r>
            <a:r>
              <a:rPr lang="fa-IR" sz="3200" dirty="0">
                <a:cs typeface="B Nazanin" pitchFamily="2" charset="-78"/>
              </a:rPr>
              <a:t>تقويت و استمرار تعامل مؤثر افراد كليدي، </a:t>
            </a:r>
            <a:r>
              <a:rPr lang="fa-IR" sz="3200" dirty="0" smtClean="0">
                <a:cs typeface="B Nazanin" pitchFamily="2" charset="-78"/>
              </a:rPr>
              <a:t>ذي نفعان و شركاي </a:t>
            </a:r>
            <a:r>
              <a:rPr lang="fa-IR" sz="3200" dirty="0">
                <a:cs typeface="B Nazanin" pitchFamily="2" charset="-78"/>
              </a:rPr>
              <a:t>برنامه مي شود.</a:t>
            </a:r>
          </a:p>
        </p:txBody>
      </p:sp>
    </p:spTree>
    <p:extLst>
      <p:ext uri="{BB962C8B-B14F-4D97-AF65-F5344CB8AC3E}">
        <p14:creationId xmlns:p14="http://schemas.microsoft.com/office/powerpoint/2010/main" xmlns="" val="75714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28600"/>
            <a:ext cx="9036496" cy="1447800"/>
          </a:xfrm>
        </p:spPr>
        <p:txBody>
          <a:bodyPr>
            <a:noAutofit/>
          </a:bodyPr>
          <a:lstStyle/>
          <a:p>
            <a:pPr>
              <a:lnSpc>
                <a:spcPct val="150000"/>
              </a:lnSpc>
            </a:pPr>
            <a:r>
              <a:rPr lang="fa-IR" sz="3600" dirty="0">
                <a:solidFill>
                  <a:schemeClr val="tx1"/>
                </a:solidFill>
                <a:cs typeface="B Titr" pitchFamily="2" charset="-78"/>
              </a:rPr>
              <a:t>در انتخاب استراتژي هاي ارتباطي </a:t>
            </a:r>
            <a:r>
              <a:rPr lang="fa-IR" sz="3600" dirty="0" smtClean="0">
                <a:solidFill>
                  <a:schemeClr val="tx1"/>
                </a:solidFill>
                <a:cs typeface="B Titr" pitchFamily="2" charset="-78"/>
              </a:rPr>
              <a:t>بايد </a:t>
            </a:r>
            <a:r>
              <a:rPr lang="fa-IR" sz="3600" dirty="0">
                <a:solidFill>
                  <a:schemeClr val="tx1"/>
                </a:solidFill>
                <a:cs typeface="B Titr" pitchFamily="2" charset="-78"/>
              </a:rPr>
              <a:t>به اين مسائل </a:t>
            </a:r>
            <a:r>
              <a:rPr lang="fa-IR" sz="3600" dirty="0" smtClean="0">
                <a:solidFill>
                  <a:schemeClr val="tx1"/>
                </a:solidFill>
                <a:cs typeface="B Titr" pitchFamily="2" charset="-78"/>
              </a:rPr>
              <a:t>فكركنيم:</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381000" y="2286000"/>
            <a:ext cx="8305800" cy="3312368"/>
          </a:xfrm>
        </p:spPr>
        <p:txBody>
          <a:bodyPr>
            <a:normAutofit/>
          </a:bodyPr>
          <a:lstStyle/>
          <a:p>
            <a:pPr>
              <a:lnSpc>
                <a:spcPct val="150000"/>
              </a:lnSpc>
            </a:pPr>
            <a:r>
              <a:rPr lang="fa-IR" sz="3200" dirty="0">
                <a:cs typeface="B Nazanin" pitchFamily="2" charset="-78"/>
              </a:rPr>
              <a:t>آيا استراتژي ارتباطي </a:t>
            </a:r>
            <a:r>
              <a:rPr lang="fa-IR" sz="3200" dirty="0" smtClean="0">
                <a:cs typeface="B Nazanin" pitchFamily="2" charset="-78"/>
              </a:rPr>
              <a:t>شما مناسب </a:t>
            </a:r>
            <a:r>
              <a:rPr lang="fa-IR" sz="3200" dirty="0">
                <a:cs typeface="B Nazanin" pitchFamily="2" charset="-78"/>
              </a:rPr>
              <a:t>است</a:t>
            </a:r>
            <a:r>
              <a:rPr lang="fa-IR" sz="3200" dirty="0" smtClean="0">
                <a:cs typeface="B Nazanin" pitchFamily="2" charset="-78"/>
              </a:rPr>
              <a:t>؟</a:t>
            </a:r>
          </a:p>
          <a:p>
            <a:pPr>
              <a:lnSpc>
                <a:spcPct val="150000"/>
              </a:lnSpc>
            </a:pPr>
            <a:r>
              <a:rPr lang="fa-IR" sz="3200" dirty="0" smtClean="0">
                <a:cs typeface="B Nazanin" pitchFamily="2" charset="-78"/>
              </a:rPr>
              <a:t> </a:t>
            </a:r>
            <a:r>
              <a:rPr lang="fa-IR" sz="3200" dirty="0">
                <a:cs typeface="B Nazanin" pitchFamily="2" charset="-78"/>
              </a:rPr>
              <a:t>استراتژي ارتباطي منتخب شما كاربردي و ممكن است</a:t>
            </a:r>
            <a:r>
              <a:rPr lang="fa-IR" sz="3200" dirty="0" smtClean="0">
                <a:cs typeface="B Nazanin" pitchFamily="2" charset="-78"/>
              </a:rPr>
              <a:t>؟</a:t>
            </a:r>
          </a:p>
          <a:p>
            <a:pPr>
              <a:lnSpc>
                <a:spcPct val="150000"/>
              </a:lnSpc>
            </a:pPr>
            <a:r>
              <a:rPr lang="fa-IR" sz="3200" dirty="0" smtClean="0">
                <a:cs typeface="B Nazanin" pitchFamily="2" charset="-78"/>
              </a:rPr>
              <a:t> منابع كافي </a:t>
            </a:r>
            <a:r>
              <a:rPr lang="fa-IR" sz="3200" dirty="0">
                <a:cs typeface="B Nazanin" pitchFamily="2" charset="-78"/>
              </a:rPr>
              <a:t>براي اجراي استراتژي منتخب شما فراهم است؟</a:t>
            </a:r>
          </a:p>
        </p:txBody>
      </p:sp>
    </p:spTree>
    <p:extLst>
      <p:ext uri="{BB962C8B-B14F-4D97-AF65-F5344CB8AC3E}">
        <p14:creationId xmlns:p14="http://schemas.microsoft.com/office/powerpoint/2010/main" xmlns="" val="4647114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noAutofit/>
          </a:bodyPr>
          <a:lstStyle/>
          <a:p>
            <a:r>
              <a:rPr lang="fa-IR" sz="3600" b="1" dirty="0">
                <a:solidFill>
                  <a:schemeClr val="tx1"/>
                </a:solidFill>
                <a:cs typeface="B Titr" pitchFamily="2" charset="-78"/>
              </a:rPr>
              <a:t>تعيين هويت طولاني مدت رفتار و استقرار رفتار جايگزين</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539552" y="2332037"/>
            <a:ext cx="8229600" cy="3977283"/>
          </a:xfrm>
        </p:spPr>
        <p:txBody>
          <a:bodyPr/>
          <a:lstStyle/>
          <a:p>
            <a:pPr marL="0" indent="0" algn="just">
              <a:lnSpc>
                <a:spcPct val="150000"/>
              </a:lnSpc>
              <a:buNone/>
            </a:pPr>
            <a:r>
              <a:rPr lang="fa-IR" dirty="0">
                <a:cs typeface="B Nazanin" pitchFamily="2" charset="-78"/>
              </a:rPr>
              <a:t>برنامه ريزان در عصر برقراري ارتباط استراتژيك، روي دو بخش مرتبط </a:t>
            </a:r>
            <a:r>
              <a:rPr lang="fa-IR" dirty="0" smtClean="0">
                <a:cs typeface="B Nazanin" pitchFamily="2" charset="-78"/>
              </a:rPr>
              <a:t>و وابسته </a:t>
            </a:r>
            <a:r>
              <a:rPr lang="fa-IR" dirty="0">
                <a:cs typeface="B Nazanin" pitchFamily="2" charset="-78"/>
              </a:rPr>
              <a:t>يعني </a:t>
            </a:r>
            <a:r>
              <a:rPr lang="fa-IR" b="1" u="sng" dirty="0">
                <a:cs typeface="B Nazanin" pitchFamily="2" charset="-78"/>
              </a:rPr>
              <a:t>هويت طولاني مدت رفتار </a:t>
            </a:r>
            <a:r>
              <a:rPr lang="fa-IR" dirty="0">
                <a:cs typeface="B Nazanin" pitchFamily="2" charset="-78"/>
              </a:rPr>
              <a:t>كه گاهي از آن به عنوان برند رفتار </a:t>
            </a:r>
            <a:r>
              <a:rPr lang="fa-IR" dirty="0" smtClean="0">
                <a:cs typeface="B Nazanin" pitchFamily="2" charset="-78"/>
              </a:rPr>
              <a:t>نيزنام </a:t>
            </a:r>
            <a:r>
              <a:rPr lang="fa-IR" dirty="0">
                <a:cs typeface="B Nazanin" pitchFamily="2" charset="-78"/>
              </a:rPr>
              <a:t>برده مي شود و </a:t>
            </a:r>
            <a:r>
              <a:rPr lang="fa-IR" b="1" u="sng" dirty="0">
                <a:cs typeface="B Nazanin" pitchFamily="2" charset="-78"/>
              </a:rPr>
              <a:t>استقرار رفتار </a:t>
            </a:r>
            <a:r>
              <a:rPr lang="fa-IR" dirty="0">
                <a:cs typeface="B Nazanin" pitchFamily="2" charset="-78"/>
              </a:rPr>
              <a:t>جايگزين تأكيد و تمركز مي كنند.</a:t>
            </a:r>
          </a:p>
        </p:txBody>
      </p:sp>
    </p:spTree>
    <p:extLst>
      <p:ext uri="{BB962C8B-B14F-4D97-AF65-F5344CB8AC3E}">
        <p14:creationId xmlns:p14="http://schemas.microsoft.com/office/powerpoint/2010/main" xmlns="" val="30252306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012974"/>
          </a:xfrm>
        </p:spPr>
        <p:txBody>
          <a:bodyPr>
            <a:normAutofit fontScale="90000"/>
          </a:bodyPr>
          <a:lstStyle/>
          <a:p>
            <a:r>
              <a:rPr lang="fa-IR" sz="4000" b="1" dirty="0">
                <a:solidFill>
                  <a:schemeClr val="tx1"/>
                </a:solidFill>
                <a:cs typeface="B Titr" pitchFamily="2" charset="-78"/>
              </a:rPr>
              <a:t>هويت طولاني مدت رفتار يا برند رفتار</a:t>
            </a:r>
            <a:r>
              <a:rPr lang="fa-IR" sz="4000" b="1" dirty="0">
                <a:cs typeface="B Nazanin" pitchFamily="2" charset="-78"/>
              </a:rPr>
              <a:t/>
            </a:r>
            <a:br>
              <a:rPr lang="fa-IR" sz="4000" b="1" dirty="0">
                <a:cs typeface="B Nazanin" pitchFamily="2" charset="-78"/>
              </a:rPr>
            </a:br>
            <a:endParaRPr lang="fa-IR" dirty="0">
              <a:cs typeface="B Nazanin" pitchFamily="2" charset="-78"/>
            </a:endParaRPr>
          </a:p>
        </p:txBody>
      </p:sp>
      <p:sp>
        <p:nvSpPr>
          <p:cNvPr id="3" name="Content Placeholder 2"/>
          <p:cNvSpPr>
            <a:spLocks noGrp="1"/>
          </p:cNvSpPr>
          <p:nvPr>
            <p:ph sz="quarter" idx="1"/>
          </p:nvPr>
        </p:nvSpPr>
        <p:spPr>
          <a:xfrm>
            <a:off x="251520" y="1600200"/>
            <a:ext cx="8640960" cy="4525963"/>
          </a:xfrm>
        </p:spPr>
        <p:txBody>
          <a:bodyPr>
            <a:normAutofit/>
          </a:bodyPr>
          <a:lstStyle/>
          <a:p>
            <a:pPr marL="0" indent="0" algn="just">
              <a:lnSpc>
                <a:spcPct val="150000"/>
              </a:lnSpc>
              <a:buNone/>
            </a:pPr>
            <a:r>
              <a:rPr lang="fa-IR" sz="3200" dirty="0" smtClean="0">
                <a:cs typeface="B Nazanin" pitchFamily="2" charset="-78"/>
              </a:rPr>
              <a:t>وقتي </a:t>
            </a:r>
            <a:r>
              <a:rPr lang="fa-IR" sz="3200" dirty="0">
                <a:cs typeface="B Nazanin" pitchFamily="2" charset="-78"/>
              </a:rPr>
              <a:t>كه مخاطبين مورد نظر، در معرض رسانه هاي ارتباطي </a:t>
            </a:r>
            <a:r>
              <a:rPr lang="fa-IR" sz="3200" dirty="0" smtClean="0">
                <a:cs typeface="B Nazanin" pitchFamily="2" charset="-78"/>
              </a:rPr>
              <a:t>ما قرار مي </a:t>
            </a:r>
            <a:r>
              <a:rPr lang="fa-IR" sz="3200" dirty="0">
                <a:cs typeface="B Nazanin" pitchFamily="2" charset="-78"/>
              </a:rPr>
              <a:t>گيرند و پيام هاي </a:t>
            </a:r>
            <a:r>
              <a:rPr lang="fa-IR" sz="3200" dirty="0" smtClean="0">
                <a:cs typeface="B Nazanin" pitchFamily="2" charset="-78"/>
              </a:rPr>
              <a:t>ما </a:t>
            </a:r>
            <a:r>
              <a:rPr lang="fa-IR" sz="3200" dirty="0">
                <a:cs typeface="B Nazanin" pitchFamily="2" charset="-78"/>
              </a:rPr>
              <a:t>را دريافت مي كنند، به آن پاسخ مي دهند و </a:t>
            </a:r>
            <a:r>
              <a:rPr lang="fa-IR" sz="3200" dirty="0" smtClean="0">
                <a:cs typeface="B Nazanin" pitchFamily="2" charset="-78"/>
              </a:rPr>
              <a:t>دركي ذهني </a:t>
            </a:r>
            <a:r>
              <a:rPr lang="fa-IR" sz="3200" dirty="0">
                <a:cs typeface="B Nazanin" pitchFamily="2" charset="-78"/>
              </a:rPr>
              <a:t>از </a:t>
            </a:r>
            <a:r>
              <a:rPr lang="fa-IR" sz="3200" dirty="0" smtClean="0">
                <a:cs typeface="B Nazanin" pitchFamily="2" charset="-78"/>
              </a:rPr>
              <a:t>رفتار </a:t>
            </a:r>
            <a:r>
              <a:rPr lang="fa-IR" sz="3200" dirty="0">
                <a:cs typeface="B Nazanin" pitchFamily="2" charset="-78"/>
              </a:rPr>
              <a:t>دلخواه پيدا مي كنند كه به آن هويت طولاني مدت </a:t>
            </a:r>
            <a:r>
              <a:rPr lang="fa-IR" sz="3200" dirty="0" smtClean="0">
                <a:cs typeface="B Nazanin" pitchFamily="2" charset="-78"/>
              </a:rPr>
              <a:t>رفتار مي </a:t>
            </a:r>
            <a:r>
              <a:rPr lang="fa-IR" sz="3200" dirty="0">
                <a:cs typeface="B Nazanin" pitchFamily="2" charset="-78"/>
              </a:rPr>
              <a:t>گويند.</a:t>
            </a:r>
          </a:p>
        </p:txBody>
      </p:sp>
    </p:spTree>
    <p:extLst>
      <p:ext uri="{BB962C8B-B14F-4D97-AF65-F5344CB8AC3E}">
        <p14:creationId xmlns:p14="http://schemas.microsoft.com/office/powerpoint/2010/main" xmlns="" val="88261848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cs typeface="B Titr" pitchFamily="2" charset="-78"/>
              </a:rPr>
              <a:t>هويت طولاني مدت رفتار يا برند رفتار</a:t>
            </a:r>
            <a:endParaRPr lang="fa-IR" dirty="0">
              <a:solidFill>
                <a:schemeClr val="tx1"/>
              </a:solidFill>
            </a:endParaRPr>
          </a:p>
        </p:txBody>
      </p:sp>
      <p:sp>
        <p:nvSpPr>
          <p:cNvPr id="3" name="Content Placeholder 2"/>
          <p:cNvSpPr>
            <a:spLocks noGrp="1"/>
          </p:cNvSpPr>
          <p:nvPr>
            <p:ph sz="quarter" idx="1"/>
          </p:nvPr>
        </p:nvSpPr>
        <p:spPr/>
        <p:txBody>
          <a:bodyPr>
            <a:noAutofit/>
          </a:bodyPr>
          <a:lstStyle/>
          <a:p>
            <a:pPr algn="just">
              <a:lnSpc>
                <a:spcPct val="150000"/>
              </a:lnSpc>
            </a:pPr>
            <a:r>
              <a:rPr lang="fa-IR" sz="3200" dirty="0">
                <a:cs typeface="B Nazanin" pitchFamily="2" charset="-78"/>
              </a:rPr>
              <a:t>هر يك از مخاطبين براساس چنين دركي، تصوير يا ايده اي از رفتار </a:t>
            </a:r>
            <a:r>
              <a:rPr lang="fa-IR" sz="3200" dirty="0" smtClean="0">
                <a:cs typeface="B Nazanin" pitchFamily="2" charset="-78"/>
              </a:rPr>
              <a:t>دلخواه را </a:t>
            </a:r>
            <a:r>
              <a:rPr lang="fa-IR" sz="3200" dirty="0">
                <a:cs typeface="B Nazanin" pitchFamily="2" charset="-78"/>
              </a:rPr>
              <a:t>در ذهن خود مي پروراند كه مخصوص اوست و هويتي براي رفتار </a:t>
            </a:r>
            <a:r>
              <a:rPr lang="fa-IR" sz="3200" dirty="0" smtClean="0">
                <a:cs typeface="B Nazanin" pitchFamily="2" charset="-78"/>
              </a:rPr>
              <a:t>او محسوب </a:t>
            </a:r>
            <a:r>
              <a:rPr lang="fa-IR" sz="3200" dirty="0">
                <a:cs typeface="B Nazanin" pitchFamily="2" charset="-78"/>
              </a:rPr>
              <a:t>مي شود.</a:t>
            </a:r>
          </a:p>
          <a:p>
            <a:pPr algn="just">
              <a:lnSpc>
                <a:spcPct val="150000"/>
              </a:lnSpc>
            </a:pPr>
            <a:r>
              <a:rPr lang="fa-IR" sz="3200" dirty="0">
                <a:cs typeface="B Nazanin" pitchFamily="2" charset="-78"/>
              </a:rPr>
              <a:t>چنين تصويري در بهترين شكل، بايد مشخص، واضح و روشن باشد؛ </a:t>
            </a:r>
            <a:r>
              <a:rPr lang="fa-IR" sz="3200" dirty="0" smtClean="0">
                <a:cs typeface="B Nazanin" pitchFamily="2" charset="-78"/>
              </a:rPr>
              <a:t>قابل تشخيص </a:t>
            </a:r>
            <a:r>
              <a:rPr lang="fa-IR" sz="3200" dirty="0">
                <a:cs typeface="B Nazanin" pitchFamily="2" charset="-78"/>
              </a:rPr>
              <a:t>باشد؛ و مزايا و منافع رفتار دلخواه را مشخص سازد.</a:t>
            </a:r>
          </a:p>
        </p:txBody>
      </p:sp>
    </p:spTree>
    <p:extLst>
      <p:ext uri="{BB962C8B-B14F-4D97-AF65-F5344CB8AC3E}">
        <p14:creationId xmlns:p14="http://schemas.microsoft.com/office/powerpoint/2010/main" xmlns="" val="3920373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Autofit/>
          </a:bodyPr>
          <a:lstStyle/>
          <a:p>
            <a:r>
              <a:rPr lang="fa-IR" sz="3600" dirty="0" smtClean="0">
                <a:solidFill>
                  <a:schemeClr val="tx1"/>
                </a:solidFill>
                <a:cs typeface="B Titr" pitchFamily="2" charset="-78"/>
              </a:rPr>
              <a:t>خصوصیات برنامه ارتباط استراتژيك براي ارتقاي سلامت</a:t>
            </a:r>
            <a:endParaRPr lang="fa-IR" sz="3600" dirty="0">
              <a:solidFill>
                <a:schemeClr val="tx1"/>
              </a:solidFill>
            </a:endParaRPr>
          </a:p>
        </p:txBody>
      </p:sp>
      <p:sp>
        <p:nvSpPr>
          <p:cNvPr id="3" name="Content Placeholder 2"/>
          <p:cNvSpPr>
            <a:spLocks noGrp="1"/>
          </p:cNvSpPr>
          <p:nvPr>
            <p:ph sz="quarter" idx="1"/>
          </p:nvPr>
        </p:nvSpPr>
        <p:spPr>
          <a:xfrm>
            <a:off x="457200" y="1844824"/>
            <a:ext cx="8229600" cy="4464496"/>
          </a:xfrm>
        </p:spPr>
        <p:txBody>
          <a:bodyPr/>
          <a:lstStyle/>
          <a:p>
            <a:pPr>
              <a:lnSpc>
                <a:spcPct val="150000"/>
              </a:lnSpc>
            </a:pPr>
            <a:r>
              <a:rPr lang="fa-IR" b="1" dirty="0">
                <a:cs typeface="B Nazanin" pitchFamily="2" charset="-78"/>
              </a:rPr>
              <a:t>كيفيت بالايي داشته </a:t>
            </a:r>
            <a:r>
              <a:rPr lang="fa-IR" b="1" dirty="0" smtClean="0">
                <a:cs typeface="B Nazanin" pitchFamily="2" charset="-78"/>
              </a:rPr>
              <a:t>باشد</a:t>
            </a:r>
          </a:p>
          <a:p>
            <a:pPr>
              <a:lnSpc>
                <a:spcPct val="150000"/>
              </a:lnSpc>
            </a:pPr>
            <a:r>
              <a:rPr lang="fa-IR" b="1" dirty="0">
                <a:cs typeface="B Nazanin" pitchFamily="2" charset="-78"/>
              </a:rPr>
              <a:t>ترويجي و حمايتي </a:t>
            </a:r>
            <a:r>
              <a:rPr lang="fa-IR" b="1" dirty="0" smtClean="0">
                <a:cs typeface="B Nazanin" pitchFamily="2" charset="-78"/>
              </a:rPr>
              <a:t>باشد</a:t>
            </a:r>
          </a:p>
          <a:p>
            <a:pPr>
              <a:lnSpc>
                <a:spcPct val="150000"/>
              </a:lnSpc>
            </a:pPr>
            <a:r>
              <a:rPr lang="fa-IR" b="1" dirty="0">
                <a:cs typeface="B Nazanin" pitchFamily="2" charset="-78"/>
              </a:rPr>
              <a:t>قابل سنجش </a:t>
            </a:r>
            <a:r>
              <a:rPr lang="fa-IR" b="1" dirty="0" smtClean="0">
                <a:cs typeface="B Nazanin" pitchFamily="2" charset="-78"/>
              </a:rPr>
              <a:t>باشد</a:t>
            </a:r>
          </a:p>
          <a:p>
            <a:pPr>
              <a:lnSpc>
                <a:spcPct val="150000"/>
              </a:lnSpc>
            </a:pPr>
            <a:r>
              <a:rPr lang="fa-IR" b="1" dirty="0">
                <a:cs typeface="B Nazanin" pitchFamily="2" charset="-78"/>
              </a:rPr>
              <a:t>برنامه اي بلندمدت </a:t>
            </a:r>
            <a:r>
              <a:rPr lang="fa-IR" b="1" dirty="0" smtClean="0">
                <a:cs typeface="B Nazanin" pitchFamily="2" charset="-78"/>
              </a:rPr>
              <a:t>باشد</a:t>
            </a:r>
          </a:p>
          <a:p>
            <a:pPr>
              <a:lnSpc>
                <a:spcPct val="150000"/>
              </a:lnSpc>
            </a:pPr>
            <a:r>
              <a:rPr lang="fa-IR" b="1" dirty="0">
                <a:cs typeface="B Nazanin" pitchFamily="2" charset="-78"/>
              </a:rPr>
              <a:t>هزينه اثربخش </a:t>
            </a:r>
            <a:r>
              <a:rPr lang="fa-IR" b="1" dirty="0" smtClean="0">
                <a:cs typeface="B Nazanin" pitchFamily="2" charset="-78"/>
              </a:rPr>
              <a:t>باشد</a:t>
            </a:r>
            <a:endParaRPr lang="fa-IR" dirty="0">
              <a:cs typeface="B Nazanin" pitchFamily="2" charset="-78"/>
            </a:endParaRPr>
          </a:p>
        </p:txBody>
      </p:sp>
    </p:spTree>
    <p:extLst>
      <p:ext uri="{BB962C8B-B14F-4D97-AF65-F5344CB8AC3E}">
        <p14:creationId xmlns:p14="http://schemas.microsoft.com/office/powerpoint/2010/main" xmlns="" val="3636195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cs typeface="B Titr" pitchFamily="2" charset="-78"/>
              </a:rPr>
              <a:t>هويت طولاني مدت رفتار يا برند رفتار</a:t>
            </a:r>
            <a:endParaRPr lang="fa-IR" dirty="0">
              <a:solidFill>
                <a:schemeClr val="tx1"/>
              </a:solidFill>
            </a:endParaRPr>
          </a:p>
        </p:txBody>
      </p:sp>
      <p:sp>
        <p:nvSpPr>
          <p:cNvPr id="3" name="Content Placeholder 2"/>
          <p:cNvSpPr>
            <a:spLocks noGrp="1"/>
          </p:cNvSpPr>
          <p:nvPr>
            <p:ph sz="quarter" idx="1"/>
          </p:nvPr>
        </p:nvSpPr>
        <p:spPr>
          <a:xfrm>
            <a:off x="179512" y="1556792"/>
            <a:ext cx="8682123" cy="4903146"/>
          </a:xfrm>
        </p:spPr>
        <p:txBody>
          <a:bodyPr>
            <a:noAutofit/>
          </a:bodyPr>
          <a:lstStyle/>
          <a:p>
            <a:pPr marL="0" indent="0" algn="just">
              <a:lnSpc>
                <a:spcPct val="150000"/>
              </a:lnSpc>
              <a:buNone/>
            </a:pPr>
            <a:r>
              <a:rPr lang="fa-IR" sz="3200" dirty="0">
                <a:cs typeface="B Nazanin" pitchFamily="2" charset="-78"/>
              </a:rPr>
              <a:t>مردم در مورد محصولات، خدمات و رفتار بهداشتي دلخواه ما، نگرش ها </a:t>
            </a:r>
            <a:r>
              <a:rPr lang="fa-IR" sz="3200" dirty="0" smtClean="0">
                <a:cs typeface="B Nazanin" pitchFamily="2" charset="-78"/>
              </a:rPr>
              <a:t>و باورهاي </a:t>
            </a:r>
            <a:r>
              <a:rPr lang="fa-IR" sz="3200" dirty="0">
                <a:cs typeface="B Nazanin" pitchFamily="2" charset="-78"/>
              </a:rPr>
              <a:t>مشخصي دارند و اطلاعات </a:t>
            </a:r>
            <a:r>
              <a:rPr lang="fa-IR" sz="3200" dirty="0" smtClean="0">
                <a:cs typeface="B Nazanin" pitchFamily="2" charset="-78"/>
              </a:rPr>
              <a:t>مربوطه </a:t>
            </a:r>
            <a:r>
              <a:rPr lang="fa-IR" sz="3200" dirty="0">
                <a:cs typeface="B Nazanin" pitchFamily="2" charset="-78"/>
              </a:rPr>
              <a:t>را به خاطر مي سپارند كه </a:t>
            </a:r>
            <a:r>
              <a:rPr lang="fa-IR" sz="3200" dirty="0" smtClean="0">
                <a:cs typeface="B Nazanin" pitchFamily="2" charset="-78"/>
              </a:rPr>
              <a:t>اين نگرش ها و باورها ممكن است مثبت، منفي يا تركيبي از هر دو باشد.</a:t>
            </a:r>
          </a:p>
          <a:p>
            <a:pPr marL="0" indent="0" algn="just">
              <a:lnSpc>
                <a:spcPct val="150000"/>
              </a:lnSpc>
              <a:buNone/>
            </a:pPr>
            <a:r>
              <a:rPr lang="fa-IR" sz="3200" dirty="0" smtClean="0">
                <a:cs typeface="B Nazanin" pitchFamily="2" charset="-78"/>
              </a:rPr>
              <a:t>مديريت </a:t>
            </a:r>
            <a:r>
              <a:rPr lang="fa-IR" sz="3200" dirty="0">
                <a:cs typeface="B Nazanin" pitchFamily="2" charset="-78"/>
              </a:rPr>
              <a:t>صحيح و مناسب هويت طولاني مدت رفتار، در ايجاد ارتباط مثبت</a:t>
            </a:r>
            <a:r>
              <a:rPr lang="fa-IR" sz="3200" dirty="0" smtClean="0">
                <a:cs typeface="B Nazanin" pitchFamily="2" charset="-78"/>
              </a:rPr>
              <a:t>، دائمي </a:t>
            </a:r>
            <a:r>
              <a:rPr lang="fa-IR" sz="3200" dirty="0">
                <a:cs typeface="B Nazanin" pitchFamily="2" charset="-78"/>
              </a:rPr>
              <a:t>و صادقانه بين مخاطبين مورد نظر و رفتار دلخواه مؤثر است.</a:t>
            </a:r>
          </a:p>
        </p:txBody>
      </p:sp>
    </p:spTree>
    <p:extLst>
      <p:ext uri="{BB962C8B-B14F-4D97-AF65-F5344CB8AC3E}">
        <p14:creationId xmlns:p14="http://schemas.microsoft.com/office/powerpoint/2010/main" xmlns="" val="18788182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استقرار رفتار جايگزين</a:t>
            </a:r>
            <a:endParaRPr lang="fa-IR" sz="3600" dirty="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pPr marL="0" indent="0" algn="just">
              <a:lnSpc>
                <a:spcPct val="150000"/>
              </a:lnSpc>
              <a:buNone/>
            </a:pPr>
            <a:r>
              <a:rPr lang="fa-IR" sz="3200" dirty="0">
                <a:cs typeface="B Nazanin" pitchFamily="2" charset="-78"/>
              </a:rPr>
              <a:t>استقرار </a:t>
            </a:r>
            <a:r>
              <a:rPr lang="fa-IR" sz="3200" dirty="0" smtClean="0">
                <a:cs typeface="B Nazanin" pitchFamily="2" charset="-78"/>
              </a:rPr>
              <a:t>به معني </a:t>
            </a:r>
            <a:r>
              <a:rPr lang="fa-IR" sz="3200" dirty="0">
                <a:cs typeface="B Nazanin" pitchFamily="2" charset="-78"/>
              </a:rPr>
              <a:t>ارايه يك موضوع، خدمت يا محصول به صورتي است كه از </a:t>
            </a:r>
            <a:r>
              <a:rPr lang="fa-IR" sz="3200" dirty="0" smtClean="0">
                <a:cs typeface="B Nazanin" pitchFamily="2" charset="-78"/>
              </a:rPr>
              <a:t>ساير موضوعات،خدمات </a:t>
            </a:r>
            <a:r>
              <a:rPr lang="fa-IR" sz="3200" dirty="0">
                <a:cs typeface="B Nazanin" pitchFamily="2" charset="-78"/>
              </a:rPr>
              <a:t>يا م</a:t>
            </a:r>
            <a:r>
              <a:rPr lang="fa-IR" sz="3200" dirty="0" smtClean="0">
                <a:cs typeface="B Nazanin" pitchFamily="2" charset="-78"/>
              </a:rPr>
              <a:t>حصولات </a:t>
            </a:r>
            <a:r>
              <a:rPr lang="fa-IR" sz="3200" dirty="0">
                <a:cs typeface="B Nazanin" pitchFamily="2" charset="-78"/>
              </a:rPr>
              <a:t>مرتبط</a:t>
            </a:r>
            <a:r>
              <a:rPr lang="fa-IR" sz="3200" dirty="0" smtClean="0">
                <a:cs typeface="B Nazanin" pitchFamily="2" charset="-78"/>
              </a:rPr>
              <a:t>، برجسته </a:t>
            </a:r>
            <a:r>
              <a:rPr lang="fa-IR" sz="3200" dirty="0">
                <a:cs typeface="B Nazanin" pitchFamily="2" charset="-78"/>
              </a:rPr>
              <a:t>شده و متقاعدكننده باشد .</a:t>
            </a:r>
          </a:p>
          <a:p>
            <a:pPr marL="0" indent="0" algn="just">
              <a:lnSpc>
                <a:spcPct val="150000"/>
              </a:lnSpc>
              <a:buNone/>
            </a:pPr>
            <a:r>
              <a:rPr lang="fa-IR" sz="3200" dirty="0">
                <a:cs typeface="B Nazanin" pitchFamily="2" charset="-78"/>
              </a:rPr>
              <a:t>استقرار موجب خلق تصويري مشخص،جذاب و ايجاد خاطره اي دائمي </a:t>
            </a:r>
            <a:r>
              <a:rPr lang="fa-IR" sz="3200" dirty="0" smtClean="0">
                <a:cs typeface="B Nazanin" pitchFamily="2" charset="-78"/>
              </a:rPr>
              <a:t>در ذهن </a:t>
            </a:r>
            <a:r>
              <a:rPr lang="fa-IR" sz="3200" dirty="0">
                <a:cs typeface="B Nazanin" pitchFamily="2" charset="-78"/>
              </a:rPr>
              <a:t>مخاطب مورد نظر مي </a:t>
            </a:r>
            <a:r>
              <a:rPr lang="fa-IR" sz="3200" dirty="0" smtClean="0">
                <a:cs typeface="B Nazanin" pitchFamily="2" charset="-78"/>
              </a:rPr>
              <a:t>شود.</a:t>
            </a:r>
            <a:endParaRPr lang="fa-IR" sz="3200" dirty="0">
              <a:cs typeface="B Nazanin" pitchFamily="2" charset="-78"/>
            </a:endParaRPr>
          </a:p>
        </p:txBody>
      </p:sp>
    </p:spTree>
    <p:extLst>
      <p:ext uri="{BB962C8B-B14F-4D97-AF65-F5344CB8AC3E}">
        <p14:creationId xmlns:p14="http://schemas.microsoft.com/office/powerpoint/2010/main" xmlns="" val="24169369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استقرار رفتار جايگزين</a:t>
            </a:r>
            <a:endParaRPr lang="fa-IR" sz="3600" dirty="0">
              <a:solidFill>
                <a:schemeClr val="tx1"/>
              </a:solidFill>
            </a:endParaRPr>
          </a:p>
        </p:txBody>
      </p:sp>
      <p:sp>
        <p:nvSpPr>
          <p:cNvPr id="3" name="Content Placeholder 2"/>
          <p:cNvSpPr>
            <a:spLocks noGrp="1"/>
          </p:cNvSpPr>
          <p:nvPr>
            <p:ph sz="quarter" idx="1"/>
          </p:nvPr>
        </p:nvSpPr>
        <p:spPr>
          <a:xfrm>
            <a:off x="0" y="1600200"/>
            <a:ext cx="8991600" cy="5069160"/>
          </a:xfrm>
        </p:spPr>
        <p:txBody>
          <a:bodyPr>
            <a:normAutofit/>
          </a:bodyPr>
          <a:lstStyle/>
          <a:p>
            <a:pPr marL="0" indent="0">
              <a:lnSpc>
                <a:spcPct val="150000"/>
              </a:lnSpc>
              <a:buNone/>
            </a:pPr>
            <a:r>
              <a:rPr lang="fa-IR" dirty="0">
                <a:cs typeface="B Nazanin" pitchFamily="2" charset="-78"/>
              </a:rPr>
              <a:t>رفتار، </a:t>
            </a:r>
            <a:r>
              <a:rPr lang="fa-IR" sz="3200" dirty="0">
                <a:cs typeface="B Nazanin" pitchFamily="2" charset="-78"/>
              </a:rPr>
              <a:t>محصول يا خدمتي كه در اين مرحله مطرح مي شود بايد:</a:t>
            </a:r>
          </a:p>
          <a:p>
            <a:pPr marL="0" indent="0" algn="just">
              <a:lnSpc>
                <a:spcPct val="150000"/>
              </a:lnSpc>
              <a:buNone/>
            </a:pPr>
            <a:r>
              <a:rPr lang="fa-IR" sz="3200" dirty="0">
                <a:cs typeface="B Nazanin" pitchFamily="2" charset="-78"/>
              </a:rPr>
              <a:t>• با مخاطب عجين </a:t>
            </a:r>
            <a:r>
              <a:rPr lang="fa-IR" sz="3200" dirty="0" smtClean="0">
                <a:cs typeface="B Nazanin" pitchFamily="2" charset="-78"/>
              </a:rPr>
              <a:t>شود، با ارزش ها، تجارب گذشته و نیاز بالقوه مخاطبین سازگار باشد.</a:t>
            </a:r>
            <a:endParaRPr lang="fa-IR" sz="3200" dirty="0">
              <a:cs typeface="B Nazanin" pitchFamily="2" charset="-78"/>
            </a:endParaRPr>
          </a:p>
          <a:p>
            <a:pPr marL="0" indent="0" algn="just">
              <a:lnSpc>
                <a:spcPct val="150000"/>
              </a:lnSpc>
              <a:buNone/>
            </a:pPr>
            <a:r>
              <a:rPr lang="fa-IR" sz="3200" dirty="0">
                <a:cs typeface="B Nazanin" pitchFamily="2" charset="-78"/>
              </a:rPr>
              <a:t>• نسبت به خدمت، محصول و رفتار سابق، متمايز و رقابتي باشد.</a:t>
            </a:r>
          </a:p>
          <a:p>
            <a:pPr marL="0" indent="0" algn="just">
              <a:lnSpc>
                <a:spcPct val="150000"/>
              </a:lnSpc>
              <a:buNone/>
            </a:pPr>
            <a:r>
              <a:rPr lang="fa-IR" sz="3200" dirty="0">
                <a:cs typeface="B Nazanin" pitchFamily="2" charset="-78"/>
              </a:rPr>
              <a:t>• انتخاب بهتر و معتبرتري محسوب شود.</a:t>
            </a:r>
          </a:p>
          <a:p>
            <a:pPr marL="0" indent="0" algn="just">
              <a:lnSpc>
                <a:spcPct val="150000"/>
              </a:lnSpc>
              <a:buNone/>
            </a:pPr>
            <a:r>
              <a:rPr lang="fa-IR" sz="3200" dirty="0">
                <a:cs typeface="B Nazanin" pitchFamily="2" charset="-78"/>
              </a:rPr>
              <a:t>• منفعتي را ارايه دهد كه ارزش هزينه نمودن يا تلاش را داشته باشد.</a:t>
            </a:r>
          </a:p>
        </p:txBody>
      </p:sp>
    </p:spTree>
    <p:extLst>
      <p:ext uri="{BB962C8B-B14F-4D97-AF65-F5344CB8AC3E}">
        <p14:creationId xmlns:p14="http://schemas.microsoft.com/office/powerpoint/2010/main" xmlns="" val="19971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استقرار رفتار جايگزين</a:t>
            </a:r>
            <a:endParaRPr lang="fa-IR" sz="3600" dirty="0">
              <a:solidFill>
                <a:schemeClr val="tx1"/>
              </a:solidFill>
            </a:endParaRPr>
          </a:p>
        </p:txBody>
      </p:sp>
      <p:sp>
        <p:nvSpPr>
          <p:cNvPr id="3" name="Content Placeholder 2"/>
          <p:cNvSpPr>
            <a:spLocks noGrp="1"/>
          </p:cNvSpPr>
          <p:nvPr>
            <p:ph sz="quarter" idx="1"/>
          </p:nvPr>
        </p:nvSpPr>
        <p:spPr/>
        <p:txBody>
          <a:bodyPr>
            <a:normAutofit/>
          </a:bodyPr>
          <a:lstStyle/>
          <a:p>
            <a:pPr algn="just">
              <a:lnSpc>
                <a:spcPct val="150000"/>
              </a:lnSpc>
            </a:pPr>
            <a:r>
              <a:rPr lang="fa-IR" sz="3200" dirty="0">
                <a:cs typeface="B Nazanin" pitchFamily="2" charset="-78"/>
              </a:rPr>
              <a:t>شناخت كافي مخاطبين </a:t>
            </a:r>
            <a:r>
              <a:rPr lang="fa-IR" sz="3200" dirty="0" smtClean="0">
                <a:cs typeface="B Nazanin" pitchFamily="2" charset="-78"/>
              </a:rPr>
              <a:t>و شنيدن </a:t>
            </a:r>
            <a:r>
              <a:rPr lang="fa-IR" sz="3200" dirty="0">
                <a:cs typeface="B Nazanin" pitchFamily="2" charset="-78"/>
              </a:rPr>
              <a:t>دقيق صداي آنها، </a:t>
            </a:r>
            <a:r>
              <a:rPr lang="fa-IR" sz="3200" dirty="0" smtClean="0">
                <a:cs typeface="B Nazanin" pitchFamily="2" charset="-78"/>
              </a:rPr>
              <a:t>به برقراركنندگان </a:t>
            </a:r>
            <a:r>
              <a:rPr lang="fa-IR" sz="3200" dirty="0">
                <a:cs typeface="B Nazanin" pitchFamily="2" charset="-78"/>
              </a:rPr>
              <a:t>ارتباط استراتژيك كمك مي كند </a:t>
            </a:r>
            <a:r>
              <a:rPr lang="fa-IR" sz="3200" dirty="0" smtClean="0">
                <a:cs typeface="B Nazanin" pitchFamily="2" charset="-78"/>
              </a:rPr>
              <a:t>تا برنامه </a:t>
            </a:r>
            <a:r>
              <a:rPr lang="fa-IR" sz="3200" dirty="0">
                <a:cs typeface="B Nazanin" pitchFamily="2" charset="-78"/>
              </a:rPr>
              <a:t>ارتباطي مناسبي را براي پاسخگويي به نيازهاي مخاطبين طراحي كنند</a:t>
            </a:r>
          </a:p>
        </p:txBody>
      </p:sp>
    </p:spTree>
    <p:extLst>
      <p:ext uri="{BB962C8B-B14F-4D97-AF65-F5344CB8AC3E}">
        <p14:creationId xmlns:p14="http://schemas.microsoft.com/office/powerpoint/2010/main" xmlns="" val="38458539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استقرار رفتار جايگزين</a:t>
            </a:r>
            <a:endParaRPr lang="fa-IR" sz="3600" dirty="0">
              <a:solidFill>
                <a:schemeClr val="tx1"/>
              </a:solidFill>
            </a:endParaRPr>
          </a:p>
        </p:txBody>
      </p:sp>
      <p:sp>
        <p:nvSpPr>
          <p:cNvPr id="3" name="Content Placeholder 2"/>
          <p:cNvSpPr>
            <a:spLocks noGrp="1"/>
          </p:cNvSpPr>
          <p:nvPr>
            <p:ph sz="quarter" idx="1"/>
          </p:nvPr>
        </p:nvSpPr>
        <p:spPr>
          <a:xfrm>
            <a:off x="251520" y="1600200"/>
            <a:ext cx="8784976" cy="5069160"/>
          </a:xfrm>
        </p:spPr>
        <p:txBody>
          <a:bodyPr>
            <a:normAutofit/>
          </a:bodyPr>
          <a:lstStyle/>
          <a:p>
            <a:pPr algn="just">
              <a:lnSpc>
                <a:spcPct val="150000"/>
              </a:lnSpc>
            </a:pPr>
            <a:r>
              <a:rPr lang="fa-IR" sz="2800" dirty="0" smtClean="0">
                <a:cs typeface="B Nazanin" pitchFamily="2" charset="-78"/>
              </a:rPr>
              <a:t>در برقرای ارتباط استراتژيك، واقعيت </a:t>
            </a:r>
            <a:r>
              <a:rPr lang="fa-IR" sz="2800" dirty="0">
                <a:cs typeface="B Nazanin" pitchFamily="2" charset="-78"/>
              </a:rPr>
              <a:t>آن چيزي است </a:t>
            </a:r>
            <a:r>
              <a:rPr lang="fa-IR" sz="2800" dirty="0" smtClean="0">
                <a:cs typeface="B Nazanin" pitchFamily="2" charset="-78"/>
              </a:rPr>
              <a:t>كه مخاطبين </a:t>
            </a:r>
            <a:r>
              <a:rPr lang="fa-IR" sz="2800" dirty="0">
                <a:cs typeface="B Nazanin" pitchFamily="2" charset="-78"/>
              </a:rPr>
              <a:t>باور </a:t>
            </a:r>
            <a:r>
              <a:rPr lang="fa-IR" sz="2800" dirty="0" smtClean="0">
                <a:cs typeface="B Nazanin" pitchFamily="2" charset="-78"/>
              </a:rPr>
              <a:t>دارند و یا مايل </a:t>
            </a:r>
            <a:r>
              <a:rPr lang="fa-IR" sz="2800" dirty="0">
                <a:cs typeface="B Nazanin" pitchFamily="2" charset="-78"/>
              </a:rPr>
              <a:t>به شنيدن يا </a:t>
            </a:r>
            <a:r>
              <a:rPr lang="fa-IR" sz="2800" dirty="0" smtClean="0">
                <a:cs typeface="B Nazanin" pitchFamily="2" charset="-78"/>
              </a:rPr>
              <a:t>ديدنش هستند </a:t>
            </a:r>
            <a:r>
              <a:rPr lang="fa-IR" sz="2800" dirty="0">
                <a:cs typeface="B Nazanin" pitchFamily="2" charset="-78"/>
              </a:rPr>
              <a:t>و نه </a:t>
            </a:r>
            <a:r>
              <a:rPr lang="fa-IR" sz="2800" dirty="0" smtClean="0">
                <a:cs typeface="B Nazanin" pitchFamily="2" charset="-78"/>
              </a:rPr>
              <a:t>فقط آنچه </a:t>
            </a:r>
            <a:r>
              <a:rPr lang="fa-IR" sz="2800" dirty="0">
                <a:cs typeface="B Nazanin" pitchFamily="2" charset="-78"/>
              </a:rPr>
              <a:t>كه متخصصان مايلند تا مخاطبين </a:t>
            </a:r>
            <a:r>
              <a:rPr lang="fa-IR" sz="2800" dirty="0" smtClean="0">
                <a:cs typeface="B Nazanin" pitchFamily="2" charset="-78"/>
              </a:rPr>
              <a:t>باور داشته باشند و یا بشنوند </a:t>
            </a:r>
            <a:r>
              <a:rPr lang="fa-IR" sz="2800" dirty="0">
                <a:cs typeface="B Nazanin" pitchFamily="2" charset="-78"/>
              </a:rPr>
              <a:t>يا ببينند</a:t>
            </a:r>
            <a:r>
              <a:rPr lang="fa-IR" sz="2800" dirty="0" smtClean="0">
                <a:cs typeface="B Nazanin" pitchFamily="2" charset="-78"/>
              </a:rPr>
              <a:t>.</a:t>
            </a:r>
          </a:p>
          <a:p>
            <a:pPr algn="just">
              <a:lnSpc>
                <a:spcPct val="150000"/>
              </a:lnSpc>
            </a:pPr>
            <a:r>
              <a:rPr lang="fa-IR" sz="2800" dirty="0" smtClean="0">
                <a:cs typeface="B Nazanin" pitchFamily="2" charset="-78"/>
              </a:rPr>
              <a:t> </a:t>
            </a:r>
            <a:r>
              <a:rPr lang="fa-IR" sz="2800" dirty="0">
                <a:cs typeface="B Nazanin" pitchFamily="2" charset="-78"/>
              </a:rPr>
              <a:t>رسيدن به چنين </a:t>
            </a:r>
            <a:r>
              <a:rPr lang="fa-IR" sz="2800" dirty="0" smtClean="0">
                <a:cs typeface="B Nazanin" pitchFamily="2" charset="-78"/>
              </a:rPr>
              <a:t>شناختي از مخاطبين</a:t>
            </a:r>
            <a:r>
              <a:rPr lang="fa-IR" sz="2800" dirty="0">
                <a:cs typeface="B Nazanin" pitchFamily="2" charset="-78"/>
              </a:rPr>
              <a:t>، برقراركنندگان ارتباط را قادر مي سازد كه در ذهن مخاطبين </a:t>
            </a:r>
            <a:r>
              <a:rPr lang="fa-IR" sz="2800" dirty="0" smtClean="0">
                <a:cs typeface="B Nazanin" pitchFamily="2" charset="-78"/>
              </a:rPr>
              <a:t>شان رفتاري </a:t>
            </a:r>
            <a:r>
              <a:rPr lang="fa-IR" sz="2800" dirty="0">
                <a:cs typeface="B Nazanin" pitchFamily="2" charset="-78"/>
              </a:rPr>
              <a:t>را جايگزين كنند كه در صورت ادامه ارتباط مؤثر با آنها حفظ مي </a:t>
            </a:r>
            <a:r>
              <a:rPr lang="fa-IR" sz="2800" dirty="0" smtClean="0">
                <a:cs typeface="B Nazanin" pitchFamily="2" charset="-78"/>
              </a:rPr>
              <a:t>شود و </a:t>
            </a:r>
            <a:r>
              <a:rPr lang="fa-IR" sz="2800" dirty="0">
                <a:cs typeface="B Nazanin" pitchFamily="2" charset="-78"/>
              </a:rPr>
              <a:t>پايدار مي ماند</a:t>
            </a:r>
          </a:p>
        </p:txBody>
      </p:sp>
    </p:spTree>
    <p:extLst>
      <p:ext uri="{BB962C8B-B14F-4D97-AF65-F5344CB8AC3E}">
        <p14:creationId xmlns:p14="http://schemas.microsoft.com/office/powerpoint/2010/main" xmlns="" val="389567637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مراحل استقرار يك جايگزين مناسب</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107504" y="1600200"/>
            <a:ext cx="8784976" cy="4925144"/>
          </a:xfrm>
        </p:spPr>
        <p:txBody>
          <a:bodyPr>
            <a:normAutofit/>
          </a:bodyPr>
          <a:lstStyle/>
          <a:p>
            <a:pPr algn="just">
              <a:lnSpc>
                <a:spcPct val="150000"/>
              </a:lnSpc>
            </a:pPr>
            <a:r>
              <a:rPr lang="fa-IR" sz="3200" dirty="0">
                <a:cs typeface="B Nazanin" pitchFamily="2" charset="-78"/>
              </a:rPr>
              <a:t>اولين گام كليدي براي استقرار يك جايگزين </a:t>
            </a:r>
            <a:r>
              <a:rPr lang="fa-IR" sz="3200" dirty="0" smtClean="0">
                <a:cs typeface="B Nazanin" pitchFamily="2" charset="-78"/>
              </a:rPr>
              <a:t>مناسب </a:t>
            </a:r>
            <a:r>
              <a:rPr lang="fa-IR" sz="3200" dirty="0">
                <a:cs typeface="B Nazanin" pitchFamily="2" charset="-78"/>
              </a:rPr>
              <a:t>اين است كه </a:t>
            </a:r>
            <a:r>
              <a:rPr lang="fa-IR" sz="3200" dirty="0" smtClean="0">
                <a:cs typeface="B Nazanin" pitchFamily="2" charset="-78"/>
              </a:rPr>
              <a:t>بدانيم مخاطبين براي </a:t>
            </a:r>
            <a:r>
              <a:rPr lang="fa-IR" sz="3200" dirty="0">
                <a:cs typeface="B Nazanin" pitchFamily="2" charset="-78"/>
              </a:rPr>
              <a:t>ارتقاي بهداشتي خود و برخورداري از خدمات </a:t>
            </a:r>
            <a:r>
              <a:rPr lang="fa-IR" sz="3200" dirty="0" smtClean="0">
                <a:cs typeface="B Nazanin" pitchFamily="2" charset="-78"/>
              </a:rPr>
              <a:t>بهداشتي مورد </a:t>
            </a:r>
            <a:r>
              <a:rPr lang="fa-IR" sz="3200" dirty="0">
                <a:cs typeface="B Nazanin" pitchFamily="2" charset="-78"/>
              </a:rPr>
              <a:t>نظر </a:t>
            </a:r>
            <a:r>
              <a:rPr lang="fa-IR" sz="3200" dirty="0" smtClean="0">
                <a:cs typeface="B Nazanin" pitchFamily="2" charset="-78"/>
              </a:rPr>
              <a:t>دانستن </a:t>
            </a:r>
            <a:r>
              <a:rPr lang="fa-IR" sz="3200" dirty="0">
                <a:cs typeface="B Nazanin" pitchFamily="2" charset="-78"/>
              </a:rPr>
              <a:t>اين كه مخاطبين </a:t>
            </a:r>
            <a:r>
              <a:rPr lang="fa-IR" sz="3200" dirty="0" smtClean="0">
                <a:cs typeface="B Nazanin" pitchFamily="2" charset="-78"/>
              </a:rPr>
              <a:t>چه </a:t>
            </a:r>
            <a:r>
              <a:rPr lang="fa-IR" sz="3200" dirty="0">
                <a:cs typeface="B Nazanin" pitchFamily="2" charset="-78"/>
              </a:rPr>
              <a:t>مي كنند، مهم است و اين كه بدانيم </a:t>
            </a:r>
            <a:r>
              <a:rPr lang="fa-IR" sz="3200" dirty="0" smtClean="0">
                <a:cs typeface="B Nazanin" pitchFamily="2" charset="-78"/>
              </a:rPr>
              <a:t>چرا چنين </a:t>
            </a:r>
            <a:r>
              <a:rPr lang="fa-IR" sz="3200" dirty="0">
                <a:cs typeface="B Nazanin" pitchFamily="2" charset="-78"/>
              </a:rPr>
              <a:t>رفتارهايي دارند نيز اهميت دارد.</a:t>
            </a:r>
            <a:endParaRPr lang="fa-IR" sz="3200" dirty="0" smtClean="0">
              <a:cs typeface="B Nazanin" pitchFamily="2" charset="-78"/>
            </a:endParaRPr>
          </a:p>
          <a:p>
            <a:pPr marL="0" indent="0" algn="just">
              <a:lnSpc>
                <a:spcPct val="150000"/>
              </a:lnSpc>
              <a:buNone/>
            </a:pPr>
            <a:endParaRPr lang="fa-IR" dirty="0">
              <a:cs typeface="B Nazanin" pitchFamily="2" charset="-78"/>
            </a:endParaRPr>
          </a:p>
        </p:txBody>
      </p:sp>
    </p:spTree>
    <p:extLst>
      <p:ext uri="{BB962C8B-B14F-4D97-AF65-F5344CB8AC3E}">
        <p14:creationId xmlns:p14="http://schemas.microsoft.com/office/powerpoint/2010/main" xmlns="" val="36757146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مراحل استقرار يك جايگزين مناسب</a:t>
            </a:r>
            <a:endParaRPr lang="fa-IR" sz="3600" dirty="0">
              <a:solidFill>
                <a:schemeClr val="tx1"/>
              </a:solidFill>
            </a:endParaRPr>
          </a:p>
        </p:txBody>
      </p:sp>
      <p:sp>
        <p:nvSpPr>
          <p:cNvPr id="3" name="Content Placeholder 2"/>
          <p:cNvSpPr>
            <a:spLocks noGrp="1"/>
          </p:cNvSpPr>
          <p:nvPr>
            <p:ph sz="quarter" idx="1"/>
          </p:nvPr>
        </p:nvSpPr>
        <p:spPr>
          <a:xfrm>
            <a:off x="457200" y="1600200"/>
            <a:ext cx="8229600" cy="4997152"/>
          </a:xfrm>
        </p:spPr>
        <p:txBody>
          <a:bodyPr>
            <a:normAutofit/>
          </a:bodyPr>
          <a:lstStyle/>
          <a:p>
            <a:pPr algn="just">
              <a:lnSpc>
                <a:spcPct val="150000"/>
              </a:lnSpc>
            </a:pPr>
            <a:r>
              <a:rPr lang="fa-IR" sz="3200" dirty="0">
                <a:cs typeface="B Nazanin" pitchFamily="2" charset="-78"/>
              </a:rPr>
              <a:t>دومين مرحله كليدي، تعيين رفتار مثبتي است كه مخاطبين مي توانند به </a:t>
            </a:r>
            <a:r>
              <a:rPr lang="fa-IR" sz="3200" dirty="0" smtClean="0">
                <a:cs typeface="B Nazanin" pitchFamily="2" charset="-78"/>
              </a:rPr>
              <a:t>طور واقعي </a:t>
            </a:r>
            <a:r>
              <a:rPr lang="fa-IR" sz="3200" dirty="0">
                <a:cs typeface="B Nazanin" pitchFamily="2" charset="-78"/>
              </a:rPr>
              <a:t>آن را انجام داده و نفعي از آن </a:t>
            </a:r>
            <a:r>
              <a:rPr lang="fa-IR" sz="3200" dirty="0" smtClean="0">
                <a:cs typeface="B Nazanin" pitchFamily="2" charset="-78"/>
              </a:rPr>
              <a:t>ببرند. برای این کار طی مراحل زیر ضروری است:</a:t>
            </a:r>
          </a:p>
          <a:p>
            <a:pPr>
              <a:lnSpc>
                <a:spcPct val="150000"/>
              </a:lnSpc>
            </a:pPr>
            <a:r>
              <a:rPr lang="fa-IR" sz="3200" dirty="0" smtClean="0">
                <a:cs typeface="B Nazanin" pitchFamily="2" charset="-78"/>
              </a:rPr>
              <a:t>تحليل </a:t>
            </a:r>
            <a:r>
              <a:rPr lang="fa-IR" sz="3200" dirty="0">
                <a:cs typeface="B Nazanin" pitchFamily="2" charset="-78"/>
              </a:rPr>
              <a:t>درك مخاطبين از محصول، خدمت يا رفتار جايگزين (با استفاده </a:t>
            </a:r>
            <a:r>
              <a:rPr lang="fa-IR" sz="3200" dirty="0" smtClean="0">
                <a:cs typeface="B Nazanin" pitchFamily="2" charset="-78"/>
              </a:rPr>
              <a:t>ازتحليل </a:t>
            </a:r>
            <a:r>
              <a:rPr lang="fa-IR" sz="3200" dirty="0">
                <a:cs typeface="B Nazanin" pitchFamily="2" charset="-78"/>
              </a:rPr>
              <a:t>وضعيت موجود و دسته بندي مخاطبين</a:t>
            </a:r>
            <a:r>
              <a:rPr lang="fa-IR" sz="3200" dirty="0" smtClean="0">
                <a:cs typeface="B Nazanin" pitchFamily="2" charset="-78"/>
              </a:rPr>
              <a:t>)</a:t>
            </a:r>
            <a:endParaRPr lang="fa-IR" sz="3200" dirty="0">
              <a:cs typeface="B Nazanin" pitchFamily="2" charset="-78"/>
            </a:endParaRPr>
          </a:p>
        </p:txBody>
      </p:sp>
    </p:spTree>
    <p:extLst>
      <p:ext uri="{BB962C8B-B14F-4D97-AF65-F5344CB8AC3E}">
        <p14:creationId xmlns:p14="http://schemas.microsoft.com/office/powerpoint/2010/main" xmlns="" val="345143986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مراحل استقرار يك جايگزين مناسب</a:t>
            </a:r>
            <a:endParaRPr lang="fa-IR" sz="3600" dirty="0">
              <a:solidFill>
                <a:schemeClr val="tx1"/>
              </a:solidFill>
            </a:endParaRPr>
          </a:p>
        </p:txBody>
      </p:sp>
      <p:sp>
        <p:nvSpPr>
          <p:cNvPr id="3" name="Content Placeholder 2"/>
          <p:cNvSpPr>
            <a:spLocks noGrp="1"/>
          </p:cNvSpPr>
          <p:nvPr>
            <p:ph sz="quarter" idx="1"/>
          </p:nvPr>
        </p:nvSpPr>
        <p:spPr>
          <a:xfrm>
            <a:off x="304800" y="1524000"/>
            <a:ext cx="8503920" cy="4572000"/>
          </a:xfrm>
        </p:spPr>
        <p:txBody>
          <a:bodyPr>
            <a:normAutofit/>
          </a:bodyPr>
          <a:lstStyle/>
          <a:p>
            <a:pPr marL="0" indent="0" algn="just">
              <a:lnSpc>
                <a:spcPct val="150000"/>
              </a:lnSpc>
              <a:buNone/>
            </a:pPr>
            <a:r>
              <a:rPr lang="fa-IR" sz="3200" dirty="0" smtClean="0">
                <a:cs typeface="B Nazanin" pitchFamily="2" charset="-78"/>
              </a:rPr>
              <a:t>• </a:t>
            </a:r>
            <a:r>
              <a:rPr lang="fa-IR" sz="3200" dirty="0">
                <a:cs typeface="B Nazanin" pitchFamily="2" charset="-78"/>
              </a:rPr>
              <a:t>انطباق ويژگي هاي محصول، خدمت يا رفتار جايگزين با نيازها </a:t>
            </a:r>
            <a:r>
              <a:rPr lang="fa-IR" sz="3200" dirty="0" smtClean="0">
                <a:cs typeface="B Nazanin" pitchFamily="2" charset="-78"/>
              </a:rPr>
              <a:t>و خواسته </a:t>
            </a:r>
            <a:r>
              <a:rPr lang="fa-IR" sz="3200" dirty="0">
                <a:cs typeface="B Nazanin" pitchFamily="2" charset="-78"/>
              </a:rPr>
              <a:t>هاي مخاطبين</a:t>
            </a:r>
          </a:p>
          <a:p>
            <a:pPr marL="0" indent="0" algn="just">
              <a:lnSpc>
                <a:spcPct val="150000"/>
              </a:lnSpc>
              <a:buNone/>
            </a:pPr>
            <a:r>
              <a:rPr lang="fa-IR" sz="3200" dirty="0">
                <a:cs typeface="B Nazanin" pitchFamily="2" charset="-78"/>
              </a:rPr>
              <a:t>• تعيين </a:t>
            </a:r>
            <a:r>
              <a:rPr lang="fa-IR" sz="3200" dirty="0" smtClean="0">
                <a:cs typeface="B Nazanin" pitchFamily="2" charset="-78"/>
              </a:rPr>
              <a:t>جايگزين هاي </a:t>
            </a:r>
            <a:r>
              <a:rPr lang="fa-IR" sz="3200" dirty="0">
                <a:cs typeface="B Nazanin" pitchFamily="2" charset="-78"/>
              </a:rPr>
              <a:t>مناسب براي استقرار</a:t>
            </a:r>
          </a:p>
          <a:p>
            <a:pPr marL="0" indent="0" algn="just">
              <a:lnSpc>
                <a:spcPct val="150000"/>
              </a:lnSpc>
              <a:buNone/>
            </a:pPr>
            <a:r>
              <a:rPr lang="fa-IR" sz="3200" dirty="0">
                <a:cs typeface="B Nazanin" pitchFamily="2" charset="-78"/>
              </a:rPr>
              <a:t>• تدوين و تكميل بيانيه استقرار</a:t>
            </a:r>
            <a:endParaRPr lang="fa-IR" sz="3200" dirty="0" smtClean="0">
              <a:cs typeface="B Nazanin" pitchFamily="2" charset="-78"/>
            </a:endParaRPr>
          </a:p>
        </p:txBody>
      </p:sp>
    </p:spTree>
    <p:extLst>
      <p:ext uri="{BB962C8B-B14F-4D97-AF65-F5344CB8AC3E}">
        <p14:creationId xmlns:p14="http://schemas.microsoft.com/office/powerpoint/2010/main" xmlns="" val="121301621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57200"/>
            <a:ext cx="8534400" cy="838200"/>
          </a:xfrm>
        </p:spPr>
        <p:txBody>
          <a:bodyPr>
            <a:normAutofit fontScale="90000"/>
          </a:bodyPr>
          <a:lstStyle/>
          <a:p>
            <a:r>
              <a:rPr lang="fa-IR" sz="4000" dirty="0">
                <a:solidFill>
                  <a:schemeClr val="tx1"/>
                </a:solidFill>
                <a:cs typeface="B Titr" pitchFamily="2" charset="-78"/>
              </a:rPr>
              <a:t>تدوين </a:t>
            </a:r>
            <a:r>
              <a:rPr lang="fa-IR" sz="4000" dirty="0" smtClean="0">
                <a:solidFill>
                  <a:schemeClr val="tx1"/>
                </a:solidFill>
                <a:cs typeface="B Titr" pitchFamily="2" charset="-78"/>
              </a:rPr>
              <a:t>بيانيه </a:t>
            </a:r>
            <a:r>
              <a:rPr lang="fa-IR" sz="4000" dirty="0">
                <a:solidFill>
                  <a:schemeClr val="tx1"/>
                </a:solidFill>
                <a:cs typeface="B Titr" pitchFamily="2" charset="-78"/>
              </a:rPr>
              <a:t>استقرار</a:t>
            </a:r>
            <a:r>
              <a:rPr lang="fa-IR" sz="3600" dirty="0">
                <a:cs typeface="B Nazanin" pitchFamily="2" charset="-78"/>
              </a:rPr>
              <a:t/>
            </a:r>
            <a:br>
              <a:rPr lang="fa-IR" sz="3600" dirty="0">
                <a:cs typeface="B Nazanin" pitchFamily="2" charset="-78"/>
              </a:rPr>
            </a:br>
            <a:endParaRPr lang="fa-IR" dirty="0"/>
          </a:p>
        </p:txBody>
      </p:sp>
      <p:sp>
        <p:nvSpPr>
          <p:cNvPr id="3" name="Content Placeholder 2"/>
          <p:cNvSpPr>
            <a:spLocks noGrp="1"/>
          </p:cNvSpPr>
          <p:nvPr>
            <p:ph sz="quarter" idx="1"/>
          </p:nvPr>
        </p:nvSpPr>
        <p:spPr>
          <a:xfrm>
            <a:off x="304800" y="1219200"/>
            <a:ext cx="8839200" cy="5257800"/>
          </a:xfrm>
        </p:spPr>
        <p:txBody>
          <a:bodyPr>
            <a:noAutofit/>
          </a:bodyPr>
          <a:lstStyle/>
          <a:p>
            <a:pPr algn="just">
              <a:lnSpc>
                <a:spcPct val="150000"/>
              </a:lnSpc>
            </a:pPr>
            <a:r>
              <a:rPr lang="fa-IR" sz="3200" dirty="0" smtClean="0">
                <a:cs typeface="B Nazanin" pitchFamily="2" charset="-78"/>
              </a:rPr>
              <a:t>يك </a:t>
            </a:r>
            <a:r>
              <a:rPr lang="fa-IR" sz="3200" dirty="0">
                <a:cs typeface="B Nazanin" pitchFamily="2" charset="-78"/>
              </a:rPr>
              <a:t>يا دو جمله كه به اختصار، بيانگر موقعيت محصول، </a:t>
            </a:r>
            <a:r>
              <a:rPr lang="fa-IR" sz="3200" dirty="0" smtClean="0">
                <a:cs typeface="B Nazanin" pitchFamily="2" charset="-78"/>
              </a:rPr>
              <a:t>خدمت يا </a:t>
            </a:r>
            <a:r>
              <a:rPr lang="fa-IR" sz="3200" dirty="0">
                <a:cs typeface="B Nazanin" pitchFamily="2" charset="-78"/>
              </a:rPr>
              <a:t>رفتار جايگزين مورد نظرتان باشد را تدوين و تكميل كنيد</a:t>
            </a:r>
            <a:r>
              <a:rPr lang="fa-IR" sz="3200" dirty="0" smtClean="0">
                <a:cs typeface="B Nazanin" pitchFamily="2" charset="-78"/>
              </a:rPr>
              <a:t>.</a:t>
            </a:r>
          </a:p>
          <a:p>
            <a:pPr algn="just">
              <a:lnSpc>
                <a:spcPct val="150000"/>
              </a:lnSpc>
            </a:pPr>
            <a:r>
              <a:rPr lang="fa-IR" sz="3200" dirty="0">
                <a:cs typeface="B Nazanin" pitchFamily="2" charset="-78"/>
              </a:rPr>
              <a:t>مطمئن شويد </a:t>
            </a:r>
            <a:r>
              <a:rPr lang="fa-IR" sz="3200" dirty="0" smtClean="0">
                <a:cs typeface="B Nazanin" pitchFamily="2" charset="-78"/>
              </a:rPr>
              <a:t>كه جملات </a:t>
            </a:r>
            <a:r>
              <a:rPr lang="fa-IR" sz="3200" dirty="0">
                <a:cs typeface="B Nazanin" pitchFamily="2" charset="-78"/>
              </a:rPr>
              <a:t>شما نام محصول، خدمت يا رفتار دلخواه و ويژگي منحصر به فردش </a:t>
            </a:r>
            <a:r>
              <a:rPr lang="fa-IR" sz="3200" dirty="0" smtClean="0">
                <a:cs typeface="B Nazanin" pitchFamily="2" charset="-78"/>
              </a:rPr>
              <a:t>را دربر </a:t>
            </a:r>
            <a:r>
              <a:rPr lang="fa-IR" sz="3200" dirty="0">
                <a:cs typeface="B Nazanin" pitchFamily="2" charset="-78"/>
              </a:rPr>
              <a:t>مي گيرد؛ خصوصيتي كه گزينه منتخب شما را از ساير رقبا و منافعي </a:t>
            </a:r>
            <a:r>
              <a:rPr lang="fa-IR" sz="3200" dirty="0" smtClean="0">
                <a:cs typeface="B Nazanin" pitchFamily="2" charset="-78"/>
              </a:rPr>
              <a:t>كه براي </a:t>
            </a:r>
            <a:r>
              <a:rPr lang="fa-IR" sz="3200" dirty="0">
                <a:cs typeface="B Nazanin" pitchFamily="2" charset="-78"/>
              </a:rPr>
              <a:t>مخاطبين تان دارند، مجزا مي سازد</a:t>
            </a:r>
          </a:p>
        </p:txBody>
      </p:sp>
    </p:spTree>
    <p:extLst>
      <p:ext uri="{BB962C8B-B14F-4D97-AF65-F5344CB8AC3E}">
        <p14:creationId xmlns:p14="http://schemas.microsoft.com/office/powerpoint/2010/main" xmlns="" val="28434057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
            </a:r>
            <a:br>
              <a:rPr lang="fa-IR" dirty="0" smtClean="0"/>
            </a:br>
            <a:r>
              <a:rPr lang="fa-IR" sz="4000" dirty="0" smtClean="0">
                <a:solidFill>
                  <a:schemeClr val="tx1"/>
                </a:solidFill>
                <a:cs typeface="B Titr" pitchFamily="2" charset="-78"/>
              </a:rPr>
              <a:t>گام پنجم: طراحی پیام</a:t>
            </a:r>
            <a:endParaRPr lang="fa-IR" sz="4000" dirty="0">
              <a:solidFill>
                <a:schemeClr val="tx1"/>
              </a:solidFill>
              <a:cs typeface="B Titr" pitchFamily="2" charset="-78"/>
            </a:endParaRPr>
          </a:p>
        </p:txBody>
      </p:sp>
      <p:sp>
        <p:nvSpPr>
          <p:cNvPr id="3" name="Content Placeholder 2"/>
          <p:cNvSpPr>
            <a:spLocks noGrp="1"/>
          </p:cNvSpPr>
          <p:nvPr>
            <p:ph sz="quarter" idx="1"/>
          </p:nvPr>
        </p:nvSpPr>
        <p:spPr/>
        <p:txBody>
          <a:bodyPr/>
          <a:lstStyle/>
          <a:p>
            <a:pPr>
              <a:lnSpc>
                <a:spcPct val="200000"/>
              </a:lnSpc>
            </a:pPr>
            <a:r>
              <a:rPr lang="fa-IR" dirty="0">
                <a:cs typeface="B Nazanin" pitchFamily="2" charset="-78"/>
              </a:rPr>
              <a:t>طراحی پيام يک فرآيند نظام مند و هدف مند از تصميم گيری در مورد محتوا و نحوه ارائه پيام است</a:t>
            </a:r>
            <a:r>
              <a:rPr lang="fa-IR" dirty="0" smtClean="0">
                <a:cs typeface="B Nazanin" pitchFamily="2" charset="-78"/>
              </a:rPr>
              <a:t>.</a:t>
            </a:r>
          </a:p>
        </p:txBody>
      </p:sp>
    </p:spTree>
    <p:extLst>
      <p:ext uri="{BB962C8B-B14F-4D97-AF65-F5344CB8AC3E}">
        <p14:creationId xmlns:p14="http://schemas.microsoft.com/office/powerpoint/2010/main" xmlns="" val="3922857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chemeClr val="tx1"/>
                </a:solidFill>
                <a:cs typeface="B Titr" pitchFamily="2" charset="-78"/>
              </a:rPr>
              <a:t>گا م های برقرای ارتباط استراتژیک</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457200" y="1600200"/>
            <a:ext cx="8229600" cy="5069160"/>
          </a:xfrm>
        </p:spPr>
        <p:txBody>
          <a:bodyPr/>
          <a:lstStyle/>
          <a:p>
            <a:r>
              <a:rPr lang="fa-IR" dirty="0" smtClean="0">
                <a:cs typeface="B Nazanin" pitchFamily="2" charset="-78"/>
              </a:rPr>
              <a:t>تحليل </a:t>
            </a:r>
            <a:r>
              <a:rPr lang="fa-IR" dirty="0">
                <a:cs typeface="B Nazanin" pitchFamily="2" charset="-78"/>
              </a:rPr>
              <a:t>وضعيت </a:t>
            </a:r>
            <a:r>
              <a:rPr lang="fa-IR" dirty="0" smtClean="0">
                <a:cs typeface="B Nazanin" pitchFamily="2" charset="-78"/>
              </a:rPr>
              <a:t>موجود</a:t>
            </a:r>
          </a:p>
          <a:p>
            <a:r>
              <a:rPr lang="fa-IR" dirty="0">
                <a:cs typeface="B Nazanin" pitchFamily="2" charset="-78"/>
              </a:rPr>
              <a:t>دسته بندي </a:t>
            </a:r>
            <a:r>
              <a:rPr lang="fa-IR" dirty="0" smtClean="0">
                <a:cs typeface="B Nazanin" pitchFamily="2" charset="-78"/>
              </a:rPr>
              <a:t>مخاطبين</a:t>
            </a:r>
          </a:p>
          <a:p>
            <a:r>
              <a:rPr lang="fa-IR" dirty="0">
                <a:cs typeface="B Nazanin" pitchFamily="2" charset="-78"/>
              </a:rPr>
              <a:t>اهداف اختصاصي تغيير </a:t>
            </a:r>
            <a:r>
              <a:rPr lang="fa-IR" dirty="0" smtClean="0">
                <a:cs typeface="B Nazanin" pitchFamily="2" charset="-78"/>
              </a:rPr>
              <a:t>رفتار</a:t>
            </a:r>
          </a:p>
          <a:p>
            <a:r>
              <a:rPr lang="fa-IR" dirty="0" smtClean="0">
                <a:cs typeface="B Nazanin" pitchFamily="2" charset="-78"/>
              </a:rPr>
              <a:t>تعيين </a:t>
            </a:r>
            <a:r>
              <a:rPr lang="fa-IR" dirty="0">
                <a:cs typeface="B Nazanin" pitchFamily="2" charset="-78"/>
              </a:rPr>
              <a:t>استراتژي </a:t>
            </a:r>
            <a:r>
              <a:rPr lang="fa-IR" dirty="0" smtClean="0">
                <a:cs typeface="B Nazanin" pitchFamily="2" charset="-78"/>
              </a:rPr>
              <a:t>مناسب</a:t>
            </a:r>
          </a:p>
          <a:p>
            <a:r>
              <a:rPr lang="fa-IR" dirty="0">
                <a:cs typeface="B Nazanin" pitchFamily="2" charset="-78"/>
              </a:rPr>
              <a:t>خلاصه </a:t>
            </a:r>
            <a:r>
              <a:rPr lang="fa-IR" dirty="0" smtClean="0">
                <a:cs typeface="B Nazanin" pitchFamily="2" charset="-78"/>
              </a:rPr>
              <a:t>پيام</a:t>
            </a:r>
          </a:p>
          <a:p>
            <a:r>
              <a:rPr lang="fa-IR" dirty="0">
                <a:cs typeface="B Nazanin" pitchFamily="2" charset="-78"/>
              </a:rPr>
              <a:t>كانال ها و رسانه هاي </a:t>
            </a:r>
            <a:r>
              <a:rPr lang="fa-IR" dirty="0" smtClean="0">
                <a:cs typeface="B Nazanin" pitchFamily="2" charset="-78"/>
              </a:rPr>
              <a:t>ارتباطي</a:t>
            </a:r>
          </a:p>
          <a:p>
            <a:r>
              <a:rPr lang="fa-IR" dirty="0">
                <a:cs typeface="B Nazanin" pitchFamily="2" charset="-78"/>
              </a:rPr>
              <a:t>تدابير </a:t>
            </a:r>
            <a:r>
              <a:rPr lang="fa-IR" dirty="0" smtClean="0">
                <a:cs typeface="B Nazanin" pitchFamily="2" charset="-78"/>
              </a:rPr>
              <a:t>مديريتي</a:t>
            </a:r>
          </a:p>
          <a:p>
            <a:r>
              <a:rPr lang="fa-IR" dirty="0">
                <a:cs typeface="B Nazanin" pitchFamily="2" charset="-78"/>
              </a:rPr>
              <a:t>طرح ارزيابي</a:t>
            </a:r>
          </a:p>
        </p:txBody>
      </p:sp>
    </p:spTree>
    <p:extLst>
      <p:ext uri="{BB962C8B-B14F-4D97-AF65-F5344CB8AC3E}">
        <p14:creationId xmlns:p14="http://schemas.microsoft.com/office/powerpoint/2010/main" xmlns="" val="277585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fa-IR" sz="3600" b="1" dirty="0" smtClean="0">
                <a:solidFill>
                  <a:schemeClr val="tx1"/>
                </a:solidFill>
                <a:cs typeface="B Titr" pitchFamily="2" charset="-78"/>
              </a:rPr>
              <a:t>نكات اساسي در  محتواي پيام</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467544" y="2132856"/>
            <a:ext cx="8229600" cy="4525963"/>
          </a:xfrm>
        </p:spPr>
        <p:txBody>
          <a:bodyPr/>
          <a:lstStyle/>
          <a:p>
            <a:r>
              <a:rPr lang="fa-IR" dirty="0">
                <a:cs typeface="B Nazanin" pitchFamily="2" charset="-78"/>
              </a:rPr>
              <a:t>از خواننده انتظار داريد چه رفتار يا عملكردي را از خود نشان </a:t>
            </a:r>
            <a:r>
              <a:rPr lang="fa-IR" dirty="0" smtClean="0">
                <a:cs typeface="B Nazanin" pitchFamily="2" charset="-78"/>
              </a:rPr>
              <a:t>دهد؟</a:t>
            </a:r>
          </a:p>
          <a:p>
            <a:r>
              <a:rPr lang="fa-IR" dirty="0" smtClean="0">
                <a:cs typeface="B Nazanin" pitchFamily="2" charset="-78"/>
              </a:rPr>
              <a:t>در </a:t>
            </a:r>
            <a:r>
              <a:rPr lang="fa-IR" dirty="0">
                <a:cs typeface="B Nazanin" pitchFamily="2" charset="-78"/>
              </a:rPr>
              <a:t>حال حاضر مخاطب در مورد موضوع مورد نظر، چه اطلاعاتي دارد</a:t>
            </a:r>
            <a:r>
              <a:rPr lang="fa-IR" dirty="0" smtClean="0">
                <a:cs typeface="B Nazanin" pitchFamily="2" charset="-78"/>
              </a:rPr>
              <a:t>؟</a:t>
            </a:r>
          </a:p>
          <a:p>
            <a:r>
              <a:rPr lang="fa-IR" dirty="0" smtClean="0">
                <a:cs typeface="B Nazanin" pitchFamily="2" charset="-78"/>
              </a:rPr>
              <a:t> </a:t>
            </a:r>
            <a:r>
              <a:rPr lang="fa-IR" dirty="0">
                <a:cs typeface="B Nazanin" pitchFamily="2" charset="-78"/>
              </a:rPr>
              <a:t>و مي خواهيد او چه چيز بيشتري در مورد آن موضوع </a:t>
            </a:r>
            <a:r>
              <a:rPr lang="fa-IR" dirty="0" smtClean="0">
                <a:cs typeface="B Nazanin" pitchFamily="2" charset="-78"/>
              </a:rPr>
              <a:t>بداند؟</a:t>
            </a:r>
            <a:endParaRPr lang="fa-IR" dirty="0">
              <a:cs typeface="B Nazanin" pitchFamily="2" charset="-78"/>
            </a:endParaRPr>
          </a:p>
        </p:txBody>
      </p:sp>
    </p:spTree>
    <p:extLst>
      <p:ext uri="{BB962C8B-B14F-4D97-AF65-F5344CB8AC3E}">
        <p14:creationId xmlns:p14="http://schemas.microsoft.com/office/powerpoint/2010/main" xmlns="" val="201151519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534400" cy="1163616"/>
          </a:xfrm>
        </p:spPr>
        <p:txBody>
          <a:bodyPr>
            <a:noAutofit/>
          </a:bodyPr>
          <a:lstStyle/>
          <a:p>
            <a:r>
              <a:rPr lang="fa-IR" sz="3600" b="1" dirty="0" smtClean="0">
                <a:solidFill>
                  <a:schemeClr val="tx1"/>
                </a:solidFill>
                <a:cs typeface="B Titr" pitchFamily="2" charset="-78"/>
              </a:rPr>
              <a:t>مراحل كلي طراحي پيام</a:t>
            </a:r>
            <a:r>
              <a:rPr lang="en-US" sz="3600" b="1" dirty="0" smtClean="0">
                <a:cs typeface="B Nazanin"/>
              </a:rPr>
              <a:t/>
            </a:r>
            <a:br>
              <a:rPr lang="en-US" sz="3600" b="1" dirty="0" smtClean="0">
                <a:cs typeface="B Nazanin"/>
              </a:rPr>
            </a:br>
            <a:endParaRPr lang="fa-IR" sz="3600" dirty="0">
              <a:cs typeface="B Nazanin"/>
            </a:endParaRPr>
          </a:p>
        </p:txBody>
      </p:sp>
      <p:sp>
        <p:nvSpPr>
          <p:cNvPr id="3" name="Content Placeholder 2"/>
          <p:cNvSpPr>
            <a:spLocks noGrp="1"/>
          </p:cNvSpPr>
          <p:nvPr>
            <p:ph sz="quarter" idx="1"/>
          </p:nvPr>
        </p:nvSpPr>
        <p:spPr/>
        <p:txBody>
          <a:bodyPr>
            <a:normAutofit/>
          </a:bodyPr>
          <a:lstStyle/>
          <a:p>
            <a:pPr>
              <a:lnSpc>
                <a:spcPct val="150000"/>
              </a:lnSpc>
            </a:pPr>
            <a:r>
              <a:rPr lang="fa-IR" b="1" dirty="0" smtClean="0">
                <a:cs typeface="B Nazanin"/>
              </a:rPr>
              <a:t>مرحله اول:  شناخت و دسته بندی مخاطب</a:t>
            </a:r>
          </a:p>
          <a:p>
            <a:pPr>
              <a:lnSpc>
                <a:spcPct val="150000"/>
              </a:lnSpc>
            </a:pPr>
            <a:r>
              <a:rPr lang="fa-IR" b="1" dirty="0" smtClean="0">
                <a:cs typeface="B Nazanin"/>
              </a:rPr>
              <a:t>مرحله </a:t>
            </a:r>
            <a:r>
              <a:rPr lang="fa-IR" b="1" dirty="0">
                <a:cs typeface="B Nazanin"/>
              </a:rPr>
              <a:t>دوم:</a:t>
            </a:r>
            <a:r>
              <a:rPr lang="fa-IR" dirty="0">
                <a:cs typeface="B Nazanin"/>
              </a:rPr>
              <a:t> </a:t>
            </a:r>
            <a:r>
              <a:rPr lang="fa-IR" b="1" dirty="0">
                <a:cs typeface="B Nazanin"/>
              </a:rPr>
              <a:t>طراحي اوليه پيام</a:t>
            </a:r>
            <a:endParaRPr lang="en-US" dirty="0">
              <a:cs typeface="B Nazanin"/>
            </a:endParaRPr>
          </a:p>
          <a:p>
            <a:pPr>
              <a:lnSpc>
                <a:spcPct val="150000"/>
              </a:lnSpc>
            </a:pPr>
            <a:r>
              <a:rPr lang="fa-IR" b="1" dirty="0" smtClean="0">
                <a:cs typeface="B Nazanin"/>
              </a:rPr>
              <a:t>مرحله </a:t>
            </a:r>
            <a:r>
              <a:rPr lang="fa-IR" b="1" dirty="0">
                <a:cs typeface="B Nazanin"/>
              </a:rPr>
              <a:t>سوم: پيش آزمون </a:t>
            </a:r>
            <a:r>
              <a:rPr lang="fa-IR" b="1" dirty="0" smtClean="0">
                <a:cs typeface="B Nazanin"/>
              </a:rPr>
              <a:t>پيام</a:t>
            </a:r>
            <a:endParaRPr lang="en-US" dirty="0">
              <a:cs typeface="B Nazanin"/>
            </a:endParaRPr>
          </a:p>
          <a:p>
            <a:pPr>
              <a:lnSpc>
                <a:spcPct val="150000"/>
              </a:lnSpc>
            </a:pPr>
            <a:r>
              <a:rPr lang="fa-IR" b="1" dirty="0">
                <a:cs typeface="B Nazanin"/>
              </a:rPr>
              <a:t>مرحله چهارم: انتشار نهايي پيام توسط كانال مناسب</a:t>
            </a:r>
            <a:endParaRPr lang="en-US" dirty="0">
              <a:cs typeface="B Nazanin"/>
            </a:endParaRPr>
          </a:p>
          <a:p>
            <a:pPr>
              <a:lnSpc>
                <a:spcPct val="150000"/>
              </a:lnSpc>
            </a:pPr>
            <a:endParaRPr lang="fa-IR" dirty="0">
              <a:cs typeface="B Nazanin"/>
            </a:endParaRPr>
          </a:p>
        </p:txBody>
      </p:sp>
    </p:spTree>
    <p:extLst>
      <p:ext uri="{BB962C8B-B14F-4D97-AF65-F5344CB8AC3E}">
        <p14:creationId xmlns:p14="http://schemas.microsoft.com/office/powerpoint/2010/main" xmlns="" val="52851834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smtClean="0">
                <a:solidFill>
                  <a:schemeClr val="tx1"/>
                </a:solidFill>
                <a:cs typeface="B Titr" pitchFamily="2" charset="-78"/>
              </a:rPr>
              <a:t>انواع پیام</a:t>
            </a:r>
            <a:endParaRPr lang="fa-IR" sz="3600" b="1" dirty="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pPr>
              <a:lnSpc>
                <a:spcPct val="200000"/>
              </a:lnSpc>
            </a:pPr>
            <a:r>
              <a:rPr lang="fa-IR" b="1" dirty="0">
                <a:cs typeface="B Nazanin"/>
              </a:rPr>
              <a:t>پيام هاي آگاهي </a:t>
            </a:r>
            <a:r>
              <a:rPr lang="fa-IR" b="1" dirty="0" smtClean="0">
                <a:cs typeface="B Nazanin"/>
              </a:rPr>
              <a:t>دهنده</a:t>
            </a:r>
          </a:p>
          <a:p>
            <a:pPr>
              <a:lnSpc>
                <a:spcPct val="200000"/>
              </a:lnSpc>
            </a:pPr>
            <a:r>
              <a:rPr lang="fa-IR" b="1" dirty="0" smtClean="0">
                <a:cs typeface="B Nazanin"/>
              </a:rPr>
              <a:t>پيام </a:t>
            </a:r>
            <a:r>
              <a:rPr lang="fa-IR" b="1" dirty="0">
                <a:cs typeface="B Nazanin"/>
              </a:rPr>
              <a:t>هاي </a:t>
            </a:r>
            <a:r>
              <a:rPr lang="fa-IR" b="1" dirty="0" smtClean="0">
                <a:cs typeface="B Nazanin"/>
              </a:rPr>
              <a:t>آموزشي</a:t>
            </a:r>
          </a:p>
          <a:p>
            <a:pPr>
              <a:lnSpc>
                <a:spcPct val="200000"/>
              </a:lnSpc>
            </a:pPr>
            <a:r>
              <a:rPr lang="fa-IR" b="1" dirty="0">
                <a:cs typeface="B Nazanin"/>
              </a:rPr>
              <a:t>پيام هاي ترغيب كننده</a:t>
            </a:r>
            <a:endParaRPr lang="fa-IR" dirty="0">
              <a:cs typeface="B Nazanin"/>
            </a:endParaRPr>
          </a:p>
        </p:txBody>
      </p:sp>
    </p:spTree>
    <p:extLst>
      <p:ext uri="{BB962C8B-B14F-4D97-AF65-F5344CB8AC3E}">
        <p14:creationId xmlns:p14="http://schemas.microsoft.com/office/powerpoint/2010/main" xmlns="" val="381892239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b="1" dirty="0">
                <a:solidFill>
                  <a:schemeClr val="tx1"/>
                </a:solidFill>
                <a:cs typeface="B Titr" pitchFamily="2" charset="-78"/>
              </a:rPr>
              <a:t>پيام هاي آگاهي دهنده</a:t>
            </a:r>
            <a:endParaRPr lang="fa-IR" dirty="0"/>
          </a:p>
        </p:txBody>
      </p:sp>
      <p:sp>
        <p:nvSpPr>
          <p:cNvPr id="3" name="Content Placeholder 2"/>
          <p:cNvSpPr>
            <a:spLocks noGrp="1"/>
          </p:cNvSpPr>
          <p:nvPr>
            <p:ph sz="quarter" idx="1"/>
          </p:nvPr>
        </p:nvSpPr>
        <p:spPr>
          <a:xfrm>
            <a:off x="301752" y="1268760"/>
            <a:ext cx="8503920" cy="5328592"/>
          </a:xfrm>
        </p:spPr>
        <p:txBody>
          <a:bodyPr>
            <a:normAutofit/>
          </a:bodyPr>
          <a:lstStyle/>
          <a:p>
            <a:pPr algn="just">
              <a:lnSpc>
                <a:spcPct val="150000"/>
              </a:lnSpc>
            </a:pPr>
            <a:r>
              <a:rPr lang="fa-IR" sz="3200" dirty="0" smtClean="0">
                <a:cs typeface="B Nazanin" pitchFamily="2" charset="-78"/>
              </a:rPr>
              <a:t>ايجاد </a:t>
            </a:r>
            <a:r>
              <a:rPr lang="fa-IR" sz="3200" dirty="0">
                <a:cs typeface="B Nazanin" pitchFamily="2" charset="-78"/>
              </a:rPr>
              <a:t>شناخت درباره موضوع يا رفتار خاص براي بخش بزرگي از جمعيت</a:t>
            </a:r>
            <a:endParaRPr lang="en-US" sz="3200" dirty="0">
              <a:cs typeface="B Nazanin" pitchFamily="2" charset="-78"/>
            </a:endParaRPr>
          </a:p>
          <a:p>
            <a:pPr algn="just">
              <a:lnSpc>
                <a:spcPct val="150000"/>
              </a:lnSpc>
            </a:pPr>
            <a:r>
              <a:rPr lang="fa-IR" sz="3200" dirty="0" smtClean="0">
                <a:cs typeface="B Nazanin" pitchFamily="2" charset="-78"/>
              </a:rPr>
              <a:t>نشان </a:t>
            </a:r>
            <a:r>
              <a:rPr lang="fa-IR" sz="3200" dirty="0">
                <a:cs typeface="B Nazanin" pitchFamily="2" charset="-78"/>
              </a:rPr>
              <a:t>دادن و بيان اين مساله كه مشكل بهداشتي مورد نظر مهم است. </a:t>
            </a:r>
            <a:endParaRPr lang="en-US" sz="3200" dirty="0">
              <a:cs typeface="B Nazanin" pitchFamily="2" charset="-78"/>
            </a:endParaRPr>
          </a:p>
          <a:p>
            <a:pPr algn="just">
              <a:lnSpc>
                <a:spcPct val="150000"/>
              </a:lnSpc>
            </a:pPr>
            <a:r>
              <a:rPr lang="fa-IR" sz="3200" dirty="0" smtClean="0">
                <a:cs typeface="B Nazanin" pitchFamily="2" charset="-78"/>
              </a:rPr>
              <a:t>ارائه </a:t>
            </a:r>
            <a:r>
              <a:rPr lang="fa-IR" sz="3200" dirty="0">
                <a:cs typeface="B Nazanin" pitchFamily="2" charset="-78"/>
              </a:rPr>
              <a:t>اطلاعات جديد و آسان درباره موضوع بهداشتي مورد نظر</a:t>
            </a:r>
            <a:endParaRPr lang="en-US" sz="3200" dirty="0">
              <a:cs typeface="B Nazanin" pitchFamily="2" charset="-78"/>
            </a:endParaRPr>
          </a:p>
          <a:p>
            <a:pPr algn="just">
              <a:lnSpc>
                <a:spcPct val="150000"/>
              </a:lnSpc>
            </a:pPr>
            <a:r>
              <a:rPr lang="fa-IR" sz="3200" dirty="0" smtClean="0">
                <a:cs typeface="B Nazanin" pitchFamily="2" charset="-78"/>
              </a:rPr>
              <a:t>برانگيختن </a:t>
            </a:r>
            <a:r>
              <a:rPr lang="fa-IR" sz="3200" dirty="0">
                <a:cs typeface="B Nazanin" pitchFamily="2" charset="-78"/>
              </a:rPr>
              <a:t>فعاليت داوطلبانه در بين مخاطبين مستعد و </a:t>
            </a:r>
            <a:r>
              <a:rPr lang="fa-IR" sz="3200" dirty="0" smtClean="0">
                <a:cs typeface="B Nazanin" pitchFamily="2" charset="-78"/>
              </a:rPr>
              <a:t>آماده</a:t>
            </a:r>
            <a:endParaRPr lang="en-US" sz="3200" dirty="0">
              <a:cs typeface="B Nazanin" pitchFamily="2" charset="-78"/>
            </a:endParaRPr>
          </a:p>
          <a:p>
            <a:r>
              <a:rPr lang="fa-IR" sz="2400" dirty="0">
                <a:solidFill>
                  <a:srgbClr val="FF0000"/>
                </a:solidFill>
                <a:cs typeface="B Nazanin" pitchFamily="2" charset="-78"/>
              </a:rPr>
              <a:t>آيا مي دانيد احتمال ابتلا به بيماري قلبي- عروقي در افراد مبتلا به دیابت 3 تا 4 بار ، بيش از ساير افراد است؟</a:t>
            </a:r>
            <a:endParaRPr lang="en-US" sz="2400" dirty="0">
              <a:solidFill>
                <a:srgbClr val="FF0000"/>
              </a:solidFill>
              <a:cs typeface="B Nazanin" pitchFamily="2" charset="-78"/>
            </a:endParaRPr>
          </a:p>
          <a:p>
            <a:endParaRPr lang="fa-IR" dirty="0"/>
          </a:p>
        </p:txBody>
      </p:sp>
    </p:spTree>
    <p:extLst>
      <p:ext uri="{BB962C8B-B14F-4D97-AF65-F5344CB8AC3E}">
        <p14:creationId xmlns:p14="http://schemas.microsoft.com/office/powerpoint/2010/main" xmlns="" val="366597434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76672"/>
            <a:ext cx="8534400" cy="1008112"/>
          </a:xfrm>
        </p:spPr>
        <p:txBody>
          <a:bodyPr>
            <a:normAutofit fontScale="90000"/>
          </a:bodyPr>
          <a:lstStyle/>
          <a:p>
            <a:r>
              <a:rPr lang="fa-IR" sz="4000" b="1" dirty="0">
                <a:solidFill>
                  <a:schemeClr val="tx1"/>
                </a:solidFill>
                <a:cs typeface="B Titr" pitchFamily="2" charset="-78"/>
              </a:rPr>
              <a:t>پيام هاي آموزشي</a:t>
            </a:r>
            <a:r>
              <a:rPr lang="fa-IR" b="1" dirty="0">
                <a:cs typeface="B Nazanin"/>
              </a:rPr>
              <a:t/>
            </a:r>
            <a:br>
              <a:rPr lang="fa-IR" b="1" dirty="0">
                <a:cs typeface="B Nazanin"/>
              </a:rPr>
            </a:br>
            <a:endParaRPr lang="fa-IR" dirty="0"/>
          </a:p>
        </p:txBody>
      </p:sp>
      <p:sp>
        <p:nvSpPr>
          <p:cNvPr id="3" name="Content Placeholder 2"/>
          <p:cNvSpPr>
            <a:spLocks noGrp="1"/>
          </p:cNvSpPr>
          <p:nvPr>
            <p:ph sz="quarter" idx="1"/>
          </p:nvPr>
        </p:nvSpPr>
        <p:spPr>
          <a:xfrm>
            <a:off x="301752" y="1527048"/>
            <a:ext cx="8590728" cy="5142312"/>
          </a:xfrm>
        </p:spPr>
        <p:txBody>
          <a:bodyPr>
            <a:normAutofit fontScale="85000" lnSpcReduction="10000"/>
          </a:bodyPr>
          <a:lstStyle/>
          <a:p>
            <a:pPr marL="0" indent="0" algn="just">
              <a:lnSpc>
                <a:spcPct val="170000"/>
              </a:lnSpc>
              <a:buNone/>
            </a:pPr>
            <a:r>
              <a:rPr lang="fa-IR" sz="4500" dirty="0" smtClean="0">
                <a:cs typeface="B Nazanin" pitchFamily="2" charset="-78"/>
              </a:rPr>
              <a:t>هدف دادن اطلاعات در </a:t>
            </a:r>
            <a:r>
              <a:rPr lang="fa-IR" sz="4500" dirty="0">
                <a:cs typeface="B Nazanin" pitchFamily="2" charset="-78"/>
              </a:rPr>
              <a:t>مورد اينكه فرد چگونه بايد رفتار خاصی را انجام دهد، در واقع پيام هاي آموزشي براي مخاطبيني طراحي مي شوند كه به اهميت مساله مطرح شده در پيام واقف شده اند و نيازمند اطلاعات بيشتري در مورد موضوع مد نظر و رفتار توصيه شده در پيام </a:t>
            </a:r>
            <a:r>
              <a:rPr lang="fa-IR" sz="4500" dirty="0" smtClean="0">
                <a:cs typeface="B Nazanin" pitchFamily="2" charset="-78"/>
              </a:rPr>
              <a:t>مي </a:t>
            </a:r>
            <a:r>
              <a:rPr lang="fa-IR" sz="4500" dirty="0">
                <a:cs typeface="B Nazanin" pitchFamily="2" charset="-78"/>
              </a:rPr>
              <a:t>باشند</a:t>
            </a:r>
            <a:r>
              <a:rPr lang="fa-IR" sz="4500" dirty="0" smtClean="0">
                <a:cs typeface="B Nazanin" pitchFamily="2" charset="-78"/>
              </a:rPr>
              <a:t>.</a:t>
            </a:r>
          </a:p>
          <a:p>
            <a:pPr marL="0" indent="0" algn="just">
              <a:buNone/>
            </a:pPr>
            <a:endParaRPr lang="fa-IR" sz="3800" dirty="0">
              <a:cs typeface="B Nazanin" pitchFamily="2" charset="-78"/>
            </a:endParaRPr>
          </a:p>
        </p:txBody>
      </p:sp>
    </p:spTree>
    <p:extLst>
      <p:ext uri="{BB962C8B-B14F-4D97-AF65-F5344CB8AC3E}">
        <p14:creationId xmlns:p14="http://schemas.microsoft.com/office/powerpoint/2010/main" xmlns="" val="305608838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chemeClr val="tx1"/>
                </a:solidFill>
                <a:cs typeface="B Titr" pitchFamily="2" charset="-78"/>
              </a:rPr>
              <a:t>پیام های آموزشی</a:t>
            </a:r>
            <a:endParaRPr lang="fa-IR" b="1" dirty="0">
              <a:solidFill>
                <a:schemeClr val="tx1"/>
              </a:solidFill>
              <a:cs typeface="B Titr" pitchFamily="2" charset="-78"/>
            </a:endParaRPr>
          </a:p>
        </p:txBody>
      </p:sp>
      <p:sp>
        <p:nvSpPr>
          <p:cNvPr id="3" name="Content Placeholder 2"/>
          <p:cNvSpPr>
            <a:spLocks noGrp="1"/>
          </p:cNvSpPr>
          <p:nvPr>
            <p:ph sz="quarter" idx="1"/>
          </p:nvPr>
        </p:nvSpPr>
        <p:spPr>
          <a:xfrm>
            <a:off x="301752" y="1527048"/>
            <a:ext cx="8503920" cy="5214320"/>
          </a:xfrm>
        </p:spPr>
        <p:txBody>
          <a:bodyPr>
            <a:normAutofit fontScale="92500"/>
          </a:bodyPr>
          <a:lstStyle/>
          <a:p>
            <a:pPr marL="0" indent="0" algn="just">
              <a:lnSpc>
                <a:spcPct val="150000"/>
              </a:lnSpc>
              <a:buNone/>
            </a:pPr>
            <a:r>
              <a:rPr lang="fa-IR" sz="2800" dirty="0">
                <a:cs typeface="B Nazanin" pitchFamily="2" charset="-78"/>
              </a:rPr>
              <a:t>اگر چه خطر ايجاد بيماري قلبي-عروقي در افراد ديابتي زياد است، اما راه هايي وجود دارد كه شما مي توانيد به وسيله آنها، سلامت قلب و عروق خود را حفظ كنيد. اين راه ها عبارتند از:</a:t>
            </a:r>
            <a:endParaRPr lang="en-US" sz="2800" dirty="0">
              <a:cs typeface="B Nazanin" pitchFamily="2" charset="-78"/>
            </a:endParaRPr>
          </a:p>
          <a:p>
            <a:pPr>
              <a:lnSpc>
                <a:spcPct val="150000"/>
              </a:lnSpc>
            </a:pPr>
            <a:r>
              <a:rPr lang="fa-IR" sz="2800" dirty="0">
                <a:cs typeface="B Nazanin" pitchFamily="2" charset="-78"/>
              </a:rPr>
              <a:t>قطع مصرف سيگار </a:t>
            </a:r>
          </a:p>
          <a:p>
            <a:pPr>
              <a:lnSpc>
                <a:spcPct val="150000"/>
              </a:lnSpc>
            </a:pPr>
            <a:r>
              <a:rPr lang="fa-IR" sz="2800" dirty="0">
                <a:cs typeface="B Nazanin" pitchFamily="2" charset="-78"/>
              </a:rPr>
              <a:t>مصرف داروهاي تجويز شده توسط پزشك </a:t>
            </a:r>
            <a:endParaRPr lang="en-US" sz="2800" dirty="0">
              <a:cs typeface="B Nazanin" pitchFamily="2" charset="-78"/>
            </a:endParaRPr>
          </a:p>
          <a:p>
            <a:pPr>
              <a:lnSpc>
                <a:spcPct val="150000"/>
              </a:lnSpc>
            </a:pPr>
            <a:r>
              <a:rPr lang="fa-IR" sz="2800" dirty="0">
                <a:cs typeface="B Nazanin" pitchFamily="2" charset="-78"/>
              </a:rPr>
              <a:t>غربالگري </a:t>
            </a:r>
            <a:r>
              <a:rPr lang="fa-IR" sz="2800" dirty="0" smtClean="0">
                <a:cs typeface="B Nazanin" pitchFamily="2" charset="-78"/>
              </a:rPr>
              <a:t>منظم</a:t>
            </a:r>
          </a:p>
          <a:p>
            <a:pPr>
              <a:lnSpc>
                <a:spcPct val="150000"/>
              </a:lnSpc>
            </a:pPr>
            <a:r>
              <a:rPr lang="fa-IR" sz="2800" dirty="0">
                <a:cs typeface="B Nazanin" pitchFamily="2" charset="-78"/>
              </a:rPr>
              <a:t>حفظ وزن مناسب براي بدن  </a:t>
            </a:r>
            <a:endParaRPr lang="en-US" sz="2800" dirty="0">
              <a:cs typeface="B Nazanin" pitchFamily="2" charset="-78"/>
            </a:endParaRPr>
          </a:p>
          <a:p>
            <a:pPr>
              <a:lnSpc>
                <a:spcPct val="150000"/>
              </a:lnSpc>
            </a:pPr>
            <a:r>
              <a:rPr lang="fa-IR" sz="2800" dirty="0" smtClean="0">
                <a:cs typeface="B Nazanin" pitchFamily="2" charset="-78"/>
              </a:rPr>
              <a:t>داشتن فعالیت بدنی منظم</a:t>
            </a:r>
            <a:endParaRPr lang="en-US" sz="2800" dirty="0">
              <a:cs typeface="B Nazanin" pitchFamily="2" charset="-78"/>
            </a:endParaRPr>
          </a:p>
          <a:p>
            <a:endParaRPr lang="fa-IR" dirty="0"/>
          </a:p>
        </p:txBody>
      </p:sp>
    </p:spTree>
    <p:extLst>
      <p:ext uri="{BB962C8B-B14F-4D97-AF65-F5344CB8AC3E}">
        <p14:creationId xmlns:p14="http://schemas.microsoft.com/office/powerpoint/2010/main" xmlns="" val="25691705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tx1"/>
                </a:solidFill>
                <a:cs typeface="B Titr" pitchFamily="2" charset="-78"/>
              </a:rPr>
              <a:t>پیام های ترغیب کننده</a:t>
            </a:r>
            <a:endParaRPr lang="fa-IR" dirty="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r>
              <a:rPr lang="fa-IR" sz="3200" dirty="0">
                <a:cs typeface="B Nazanin" pitchFamily="2" charset="-78"/>
              </a:rPr>
              <a:t>در اين نوع پيام، تمركز اصلي بر تغيير يا </a:t>
            </a:r>
            <a:r>
              <a:rPr lang="fa-IR" sz="3200" dirty="0" smtClean="0">
                <a:cs typeface="B Nazanin" pitchFamily="2" charset="-78"/>
              </a:rPr>
              <a:t>ايجاد </a:t>
            </a:r>
            <a:r>
              <a:rPr lang="fa-IR" sz="3200" dirty="0">
                <a:cs typeface="B Nazanin" pitchFamily="2" charset="-78"/>
              </a:rPr>
              <a:t>نگرش </a:t>
            </a:r>
            <a:r>
              <a:rPr lang="fa-IR" sz="3200" dirty="0" smtClean="0">
                <a:cs typeface="B Nazanin" pitchFamily="2" charset="-78"/>
              </a:rPr>
              <a:t>است.</a:t>
            </a:r>
          </a:p>
          <a:p>
            <a:pPr marL="0" indent="0">
              <a:buNone/>
            </a:pPr>
            <a:endParaRPr lang="fa-IR" sz="3200" dirty="0">
              <a:cs typeface="B Nazanin" pitchFamily="2" charset="-78"/>
            </a:endParaRPr>
          </a:p>
        </p:txBody>
      </p:sp>
      <p:pic>
        <p:nvPicPr>
          <p:cNvPr id="1026" name="Picture 2" descr="pppp"/>
          <p:cNvPicPr>
            <a:picLocks noChangeAspect="1" noChangeArrowheads="1"/>
          </p:cNvPicPr>
          <p:nvPr/>
        </p:nvPicPr>
        <p:blipFill>
          <a:blip r:embed="rId2" cstate="print"/>
          <a:srcRect/>
          <a:stretch>
            <a:fillRect/>
          </a:stretch>
        </p:blipFill>
        <p:spPr bwMode="auto">
          <a:xfrm>
            <a:off x="3505200" y="2514600"/>
            <a:ext cx="1704975" cy="1600200"/>
          </a:xfrm>
          <a:prstGeom prst="rect">
            <a:avLst/>
          </a:prstGeom>
          <a:noFill/>
          <a:ln w="9525">
            <a:noFill/>
            <a:miter lim="800000"/>
            <a:headEnd/>
            <a:tailEnd/>
          </a:ln>
        </p:spPr>
      </p:pic>
    </p:spTree>
    <p:extLst>
      <p:ext uri="{BB962C8B-B14F-4D97-AF65-F5344CB8AC3E}">
        <p14:creationId xmlns:p14="http://schemas.microsoft.com/office/powerpoint/2010/main" xmlns="" val="191344700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363272" cy="5793507"/>
          </a:xfrm>
        </p:spPr>
        <p:txBody>
          <a:bodyPr>
            <a:normAutofit/>
          </a:bodyPr>
          <a:lstStyle/>
          <a:p>
            <a:pPr marL="0" indent="0" algn="ctr">
              <a:lnSpc>
                <a:spcPct val="150000"/>
              </a:lnSpc>
              <a:buNone/>
            </a:pPr>
            <a:r>
              <a:rPr lang="fa-IR" sz="3200" dirty="0" smtClean="0">
                <a:cs typeface="B Titr" pitchFamily="2" charset="-78"/>
              </a:rPr>
              <a:t>نکات اساسی در پیام های نوشتاری</a:t>
            </a:r>
          </a:p>
          <a:p>
            <a:pPr algn="just">
              <a:lnSpc>
                <a:spcPct val="150000"/>
              </a:lnSpc>
            </a:pPr>
            <a:endParaRPr lang="fa-IR" dirty="0">
              <a:cs typeface="B Nazanin" pitchFamily="2" charset="-78"/>
            </a:endParaRPr>
          </a:p>
          <a:p>
            <a:pPr algn="just">
              <a:lnSpc>
                <a:spcPct val="150000"/>
              </a:lnSpc>
            </a:pPr>
            <a:r>
              <a:rPr lang="fa-IR" dirty="0" smtClean="0">
                <a:cs typeface="B Nazanin" pitchFamily="2" charset="-78"/>
              </a:rPr>
              <a:t>محتواي </a:t>
            </a:r>
            <a:r>
              <a:rPr lang="fa-IR" dirty="0">
                <a:cs typeface="B Nazanin" pitchFamily="2" charset="-78"/>
              </a:rPr>
              <a:t>پيام نبايد خيلي زياد نوشته شود. افراد بزرگسالي كه قادر به خواندن هستند، تنها مي توانند 3 تا 4 نكته كليدي را در يك زمان به خاطر </a:t>
            </a:r>
            <a:r>
              <a:rPr lang="fa-IR" dirty="0" smtClean="0">
                <a:cs typeface="B Nazanin" pitchFamily="2" charset="-78"/>
              </a:rPr>
              <a:t>بسپارند</a:t>
            </a:r>
          </a:p>
          <a:p>
            <a:pPr algn="just">
              <a:lnSpc>
                <a:spcPct val="150000"/>
              </a:lnSpc>
            </a:pPr>
            <a:r>
              <a:rPr lang="fa-IR" dirty="0" smtClean="0">
                <a:cs typeface="B Nazanin" pitchFamily="2" charset="-78"/>
              </a:rPr>
              <a:t> </a:t>
            </a:r>
            <a:r>
              <a:rPr lang="fa-IR" dirty="0">
                <a:cs typeface="B Nazanin" pitchFamily="2" charset="-78"/>
              </a:rPr>
              <a:t>در ابتداي متن رسانه نوشتاري خود، مهم ترين نكته مورد نظر را قرار </a:t>
            </a:r>
            <a:r>
              <a:rPr lang="fa-IR" dirty="0" smtClean="0">
                <a:cs typeface="B Nazanin" pitchFamily="2" charset="-78"/>
              </a:rPr>
              <a:t>دهيد</a:t>
            </a:r>
          </a:p>
          <a:p>
            <a:pPr algn="just">
              <a:lnSpc>
                <a:spcPct val="150000"/>
              </a:lnSpc>
            </a:pPr>
            <a:r>
              <a:rPr lang="fa-IR" dirty="0">
                <a:cs typeface="B Nazanin" pitchFamily="2" charset="-78"/>
              </a:rPr>
              <a:t>در هر پاراگراف، تنها يك نكته اصلي قرار دهيد. نكته كليدي را در اول پاراگراف بنويسيد. هر پاراگراف را به 3 تا 4 جمله محدود كنيد. هر جمله نبايد بيشتر از 15 كلمه داشته باشد. كلمات اضافه در هر پاراگراف را حذف كنيد</a:t>
            </a:r>
          </a:p>
        </p:txBody>
      </p:sp>
    </p:spTree>
    <p:extLst>
      <p:ext uri="{BB962C8B-B14F-4D97-AF65-F5344CB8AC3E}">
        <p14:creationId xmlns:p14="http://schemas.microsoft.com/office/powerpoint/2010/main" xmlns="" val="414227254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1412776"/>
            <a:ext cx="8229600" cy="6072206"/>
          </a:xfrm>
        </p:spPr>
        <p:txBody>
          <a:bodyPr>
            <a:normAutofit/>
          </a:bodyPr>
          <a:lstStyle/>
          <a:p>
            <a:pPr>
              <a:lnSpc>
                <a:spcPct val="150000"/>
              </a:lnSpc>
            </a:pPr>
            <a:r>
              <a:rPr lang="fa-IR" dirty="0" smtClean="0">
                <a:cs typeface="B Nazanin" pitchFamily="2" charset="-78"/>
              </a:rPr>
              <a:t>الف) انجمن </a:t>
            </a:r>
            <a:r>
              <a:rPr lang="fa-IR" dirty="0">
                <a:cs typeface="B Nazanin" pitchFamily="2" charset="-78"/>
              </a:rPr>
              <a:t>سلامت آمريكا توصيه مي كند كه هر فردي بايد روزانه نيم ساعت يا بيشتر ورزش با شدت متوسط داشته باشد، ترجيحا هر روز. اين ورزش ها شامل پياده روي سريع، ورزش هاي سبك بدون وسيله، باغباني و ساير ورزش ها با شدت متوسط است</a:t>
            </a:r>
            <a:r>
              <a:rPr lang="en-US" dirty="0">
                <a:cs typeface="B Nazanin" pitchFamily="2" charset="-78"/>
              </a:rPr>
              <a:t>"</a:t>
            </a:r>
            <a:r>
              <a:rPr lang="fa-IR" dirty="0">
                <a:cs typeface="B Nazanin" pitchFamily="2" charset="-78"/>
              </a:rPr>
              <a:t>.   </a:t>
            </a:r>
            <a:endParaRPr lang="en-US" dirty="0">
              <a:cs typeface="B Nazanin" pitchFamily="2" charset="-78"/>
            </a:endParaRPr>
          </a:p>
          <a:p>
            <a:pPr>
              <a:lnSpc>
                <a:spcPct val="150000"/>
              </a:lnSpc>
            </a:pPr>
            <a:r>
              <a:rPr lang="fa-IR" dirty="0">
                <a:cs typeface="B Nazanin" pitchFamily="2" charset="-78"/>
              </a:rPr>
              <a:t>ب) در بيشتر روزهاي هفته، حداقل 30 دقيقه ورزش هايي مانند پياده روي سريع انجام دهيد. </a:t>
            </a:r>
            <a:endParaRPr lang="en-US" dirty="0">
              <a:cs typeface="B Nazanin" pitchFamily="2" charset="-78"/>
            </a:endParaRPr>
          </a:p>
          <a:p>
            <a:pPr>
              <a:lnSpc>
                <a:spcPct val="150000"/>
              </a:lnSpc>
            </a:pPr>
            <a:endParaRPr lang="fa-IR" dirty="0"/>
          </a:p>
        </p:txBody>
      </p:sp>
      <p:sp>
        <p:nvSpPr>
          <p:cNvPr id="2" name="Rectangle 1"/>
          <p:cNvSpPr/>
          <p:nvPr/>
        </p:nvSpPr>
        <p:spPr>
          <a:xfrm>
            <a:off x="1536151" y="206278"/>
            <a:ext cx="6336704" cy="769441"/>
          </a:xfrm>
          <a:prstGeom prst="rect">
            <a:avLst/>
          </a:prstGeom>
        </p:spPr>
        <p:txBody>
          <a:bodyPr wrap="square">
            <a:spAutoFit/>
          </a:bodyPr>
          <a:lstStyle/>
          <a:p>
            <a:pPr algn="ctr">
              <a:lnSpc>
                <a:spcPct val="150000"/>
              </a:lnSpc>
            </a:pPr>
            <a:r>
              <a:rPr lang="fa-IR" sz="3200" dirty="0">
                <a:cs typeface="B Titr" pitchFamily="2" charset="-78"/>
              </a:rPr>
              <a:t>نکات اساسی در پیام های نوشتاری</a:t>
            </a:r>
          </a:p>
        </p:txBody>
      </p:sp>
    </p:spTree>
    <p:extLst>
      <p:ext uri="{BB962C8B-B14F-4D97-AF65-F5344CB8AC3E}">
        <p14:creationId xmlns:p14="http://schemas.microsoft.com/office/powerpoint/2010/main" xmlns="" val="70490968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8640"/>
            <a:ext cx="8435280" cy="6669360"/>
          </a:xfrm>
        </p:spPr>
        <p:txBody>
          <a:bodyPr>
            <a:normAutofit lnSpcReduction="10000"/>
          </a:bodyPr>
          <a:lstStyle/>
          <a:p>
            <a:pPr marL="0" indent="0" algn="ctr">
              <a:lnSpc>
                <a:spcPct val="200000"/>
              </a:lnSpc>
              <a:buNone/>
            </a:pPr>
            <a:r>
              <a:rPr lang="fa-IR" sz="3500" dirty="0">
                <a:cs typeface="B Titr" pitchFamily="2" charset="-78"/>
              </a:rPr>
              <a:t>نکات اساسی در پیام های نوشتاری</a:t>
            </a:r>
          </a:p>
          <a:p>
            <a:pPr algn="just">
              <a:lnSpc>
                <a:spcPct val="200000"/>
              </a:lnSpc>
            </a:pPr>
            <a:r>
              <a:rPr lang="fa-IR" sz="3000" dirty="0" smtClean="0">
                <a:cs typeface="B Nazanin" pitchFamily="2" charset="-78"/>
              </a:rPr>
              <a:t>براي </a:t>
            </a:r>
            <a:r>
              <a:rPr lang="fa-IR" sz="3000" dirty="0">
                <a:cs typeface="B Nazanin" pitchFamily="2" charset="-78"/>
              </a:rPr>
              <a:t>توصيه به مخاطب جهت انجام رفتاري خاص از بيان منفعلانه اجتناب </a:t>
            </a:r>
            <a:r>
              <a:rPr lang="fa-IR" sz="3000" dirty="0" smtClean="0">
                <a:cs typeface="B Nazanin" pitchFamily="2" charset="-78"/>
              </a:rPr>
              <a:t>كنيد.</a:t>
            </a:r>
          </a:p>
          <a:p>
            <a:pPr algn="just">
              <a:lnSpc>
                <a:spcPct val="200000"/>
              </a:lnSpc>
            </a:pPr>
            <a:r>
              <a:rPr lang="fa-IR" sz="3000" dirty="0" smtClean="0">
                <a:cs typeface="B Nazanin" pitchFamily="2" charset="-78"/>
              </a:rPr>
              <a:t>اين </a:t>
            </a:r>
            <a:r>
              <a:rPr lang="fa-IR" sz="3000" dirty="0">
                <a:cs typeface="B Nazanin" pitchFamily="2" charset="-78"/>
              </a:rPr>
              <a:t>دارو مي بايست قبل از هر وعده غذا خورده شود</a:t>
            </a:r>
            <a:r>
              <a:rPr lang="en-US" sz="3000" dirty="0">
                <a:cs typeface="B Nazanin" pitchFamily="2" charset="-78"/>
              </a:rPr>
              <a:t>"</a:t>
            </a:r>
            <a:r>
              <a:rPr lang="fa-IR" sz="3000" dirty="0">
                <a:cs typeface="B Nazanin" pitchFamily="2" charset="-78"/>
              </a:rPr>
              <a:t> بگوييد </a:t>
            </a:r>
            <a:r>
              <a:rPr lang="en-US" sz="3000" dirty="0">
                <a:cs typeface="B Nazanin" pitchFamily="2" charset="-78"/>
              </a:rPr>
              <a:t>"</a:t>
            </a:r>
            <a:r>
              <a:rPr lang="fa-IR" sz="3000" dirty="0">
                <a:cs typeface="B Nazanin" pitchFamily="2" charset="-78"/>
              </a:rPr>
              <a:t> اين دارو را قبل از غذا بخوريد</a:t>
            </a:r>
            <a:r>
              <a:rPr lang="en-US" sz="3000" dirty="0">
                <a:cs typeface="B Nazanin" pitchFamily="2" charset="-78"/>
              </a:rPr>
              <a:t>"</a:t>
            </a:r>
            <a:r>
              <a:rPr lang="fa-IR" sz="3000" dirty="0">
                <a:cs typeface="B Nazanin" pitchFamily="2" charset="-78"/>
              </a:rPr>
              <a:t>. </a:t>
            </a:r>
            <a:endParaRPr lang="fa-IR" sz="3000" dirty="0" smtClean="0">
              <a:cs typeface="B Nazanin" pitchFamily="2" charset="-78"/>
            </a:endParaRPr>
          </a:p>
          <a:p>
            <a:pPr algn="just">
              <a:lnSpc>
                <a:spcPct val="200000"/>
              </a:lnSpc>
            </a:pPr>
            <a:r>
              <a:rPr lang="fa-IR" sz="3000" dirty="0">
                <a:cs typeface="B Nazanin" pitchFamily="2" charset="-78"/>
              </a:rPr>
              <a:t>براي نوشتن محتواي پيام، مزاياي ملموس و فوري رفتار توصيه شده را بيشتر از مزاياي دراز مدت آن مورد تاكيد قرار </a:t>
            </a:r>
            <a:r>
              <a:rPr lang="fa-IR" sz="3000" dirty="0" smtClean="0">
                <a:cs typeface="B Nazanin" pitchFamily="2" charset="-78"/>
              </a:rPr>
              <a:t>دهيد</a:t>
            </a:r>
            <a:r>
              <a:rPr lang="fa-IR" dirty="0" smtClean="0">
                <a:cs typeface="B Nazanin" pitchFamily="2" charset="-78"/>
              </a:rPr>
              <a:t>.</a:t>
            </a:r>
            <a:endParaRPr lang="en-US" dirty="0">
              <a:cs typeface="B Nazanin" pitchFamily="2" charset="-78"/>
            </a:endParaRPr>
          </a:p>
        </p:txBody>
      </p:sp>
    </p:spTree>
    <p:extLst>
      <p:ext uri="{BB962C8B-B14F-4D97-AF65-F5344CB8AC3E}">
        <p14:creationId xmlns:p14="http://schemas.microsoft.com/office/powerpoint/2010/main" xmlns="" val="2386331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chemeClr val="tx1"/>
                </a:solidFill>
                <a:cs typeface="B Titr" pitchFamily="2" charset="-78"/>
              </a:rPr>
              <a:t>مراحل گام اول(</a:t>
            </a:r>
            <a:r>
              <a:rPr lang="fa-IR" sz="3600" b="1" dirty="0" smtClean="0">
                <a:solidFill>
                  <a:schemeClr val="tx1"/>
                </a:solidFill>
                <a:cs typeface="B Titr" pitchFamily="2" charset="-78"/>
              </a:rPr>
              <a:t>تحليل </a:t>
            </a:r>
            <a:r>
              <a:rPr lang="fa-IR" sz="3600" b="1" dirty="0">
                <a:solidFill>
                  <a:schemeClr val="tx1"/>
                </a:solidFill>
                <a:cs typeface="B Titr" pitchFamily="2" charset="-78"/>
              </a:rPr>
              <a:t>وضعيت </a:t>
            </a:r>
            <a:r>
              <a:rPr lang="fa-IR" sz="3600" b="1" dirty="0" smtClean="0">
                <a:solidFill>
                  <a:schemeClr val="tx1"/>
                </a:solidFill>
                <a:cs typeface="B Titr" pitchFamily="2" charset="-78"/>
              </a:rPr>
              <a:t>موجود)</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107504" y="1600200"/>
            <a:ext cx="8784976" cy="4525963"/>
          </a:xfrm>
          <a:solidFill>
            <a:schemeClr val="bg2"/>
          </a:solidFill>
        </p:spPr>
        <p:txBody>
          <a:bodyPr>
            <a:normAutofit/>
          </a:bodyPr>
          <a:lstStyle/>
          <a:p>
            <a:pPr algn="just">
              <a:lnSpc>
                <a:spcPct val="150000"/>
              </a:lnSpc>
              <a:buFont typeface="Arial" pitchFamily="34" charset="0"/>
              <a:buChar char="•"/>
            </a:pPr>
            <a:r>
              <a:rPr lang="fa-IR" sz="3200" dirty="0">
                <a:cs typeface="B Nazanin" pitchFamily="2" charset="-78"/>
              </a:rPr>
              <a:t>تعيين و شناخت مشكل</a:t>
            </a:r>
          </a:p>
          <a:p>
            <a:pPr algn="just">
              <a:lnSpc>
                <a:spcPct val="150000"/>
              </a:lnSpc>
              <a:buFont typeface="Arial" pitchFamily="34" charset="0"/>
              <a:buChar char="•"/>
            </a:pPr>
            <a:r>
              <a:rPr lang="fa-IR" sz="3200" dirty="0" smtClean="0">
                <a:cs typeface="B Nazanin" pitchFamily="2" charset="-78"/>
              </a:rPr>
              <a:t>تعيين </a:t>
            </a:r>
            <a:r>
              <a:rPr lang="fa-IR" sz="3200" dirty="0">
                <a:cs typeface="B Nazanin" pitchFamily="2" charset="-78"/>
              </a:rPr>
              <a:t>مخاطبين بالقوه</a:t>
            </a:r>
          </a:p>
          <a:p>
            <a:pPr algn="just">
              <a:lnSpc>
                <a:spcPct val="150000"/>
              </a:lnSpc>
              <a:buFont typeface="Arial" pitchFamily="34" charset="0"/>
              <a:buChar char="•"/>
            </a:pPr>
            <a:r>
              <a:rPr lang="fa-IR" sz="3200" dirty="0" smtClean="0">
                <a:cs typeface="B Nazanin" pitchFamily="2" charset="-78"/>
              </a:rPr>
              <a:t>شناسایی مشکلات تغییر رفتار</a:t>
            </a:r>
            <a:endParaRPr lang="fa-IR" sz="3200" dirty="0">
              <a:cs typeface="B Nazanin" pitchFamily="2" charset="-78"/>
            </a:endParaRPr>
          </a:p>
          <a:p>
            <a:pPr algn="just">
              <a:lnSpc>
                <a:spcPct val="150000"/>
              </a:lnSpc>
              <a:buFont typeface="Arial" pitchFamily="34" charset="0"/>
              <a:buChar char="•"/>
            </a:pPr>
            <a:r>
              <a:rPr lang="fa-IR" sz="3200" dirty="0" smtClean="0">
                <a:cs typeface="B Nazanin" pitchFamily="2" charset="-78"/>
              </a:rPr>
              <a:t>تعیین نقاط قوت و ضعف، فرصت ها و تهدیدها</a:t>
            </a:r>
            <a:endParaRPr lang="fa-IR" sz="3200" dirty="0">
              <a:cs typeface="B Nazanin" pitchFamily="2" charset="-78"/>
            </a:endParaRPr>
          </a:p>
        </p:txBody>
      </p:sp>
    </p:spTree>
    <p:extLst>
      <p:ext uri="{BB962C8B-B14F-4D97-AF65-F5344CB8AC3E}">
        <p14:creationId xmlns:p14="http://schemas.microsoft.com/office/powerpoint/2010/main" xmlns="" val="266458270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1700808"/>
            <a:ext cx="8229600" cy="5361459"/>
          </a:xfrm>
        </p:spPr>
        <p:txBody>
          <a:bodyPr>
            <a:normAutofit/>
          </a:bodyPr>
          <a:lstStyle/>
          <a:p>
            <a:pPr algn="just">
              <a:lnSpc>
                <a:spcPct val="150000"/>
              </a:lnSpc>
            </a:pPr>
            <a:r>
              <a:rPr lang="fa-IR" sz="2800" dirty="0">
                <a:cs typeface="B Nazanin" pitchFamily="2" charset="-78"/>
              </a:rPr>
              <a:t>هنگام نوشتن محتواي پيام،‌ در صورت لزوم گزينه هاي متعددي براي انتخاب، در اختيار مخاطب قرار دهيد.</a:t>
            </a:r>
          </a:p>
          <a:p>
            <a:pPr algn="just">
              <a:lnSpc>
                <a:spcPct val="150000"/>
              </a:lnSpc>
            </a:pPr>
            <a:r>
              <a:rPr lang="fa-IR" sz="2800" dirty="0">
                <a:cs typeface="B Nazanin" pitchFamily="2" charset="-78"/>
              </a:rPr>
              <a:t>در پيام طراحي شده راجع به محصول بهداشتي خاص، نحوه دسترسي و نحوه استفاده از آن محصول را مشخص كنيد</a:t>
            </a:r>
            <a:r>
              <a:rPr lang="fa-IR" sz="2800" dirty="0" smtClean="0">
                <a:cs typeface="B Nazanin" pitchFamily="2" charset="-78"/>
              </a:rPr>
              <a:t>.</a:t>
            </a:r>
            <a:endParaRPr lang="fa-IR" sz="2800" dirty="0">
              <a:cs typeface="B Nazanin" pitchFamily="2" charset="-78"/>
            </a:endParaRPr>
          </a:p>
        </p:txBody>
      </p:sp>
      <p:sp>
        <p:nvSpPr>
          <p:cNvPr id="2" name="Rectangle 1"/>
          <p:cNvSpPr/>
          <p:nvPr/>
        </p:nvSpPr>
        <p:spPr>
          <a:xfrm>
            <a:off x="1547664" y="188640"/>
            <a:ext cx="6192688" cy="954107"/>
          </a:xfrm>
          <a:prstGeom prst="rect">
            <a:avLst/>
          </a:prstGeom>
        </p:spPr>
        <p:txBody>
          <a:bodyPr wrap="square">
            <a:spAutoFit/>
          </a:bodyPr>
          <a:lstStyle/>
          <a:p>
            <a:pPr algn="ctr">
              <a:lnSpc>
                <a:spcPct val="200000"/>
              </a:lnSpc>
            </a:pPr>
            <a:r>
              <a:rPr lang="fa-IR" sz="3200" dirty="0">
                <a:cs typeface="B Titr" pitchFamily="2" charset="-78"/>
              </a:rPr>
              <a:t>نکات اساسی در پیام های نوشتاری</a:t>
            </a:r>
          </a:p>
        </p:txBody>
      </p:sp>
    </p:spTree>
    <p:extLst>
      <p:ext uri="{BB962C8B-B14F-4D97-AF65-F5344CB8AC3E}">
        <p14:creationId xmlns:p14="http://schemas.microsoft.com/office/powerpoint/2010/main" xmlns="" val="380214157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8534400" cy="758952"/>
          </a:xfrm>
        </p:spPr>
        <p:txBody>
          <a:bodyPr>
            <a:normAutofit fontScale="90000"/>
          </a:bodyPr>
          <a:lstStyle/>
          <a:p>
            <a:r>
              <a:rPr lang="fa-IR" sz="3600" dirty="0" smtClean="0">
                <a:solidFill>
                  <a:schemeClr val="tx1"/>
                </a:solidFill>
                <a:cs typeface="B Titr" pitchFamily="2" charset="-78"/>
              </a:rPr>
              <a:t/>
            </a:r>
            <a:br>
              <a:rPr lang="fa-IR" sz="3600" dirty="0" smtClean="0">
                <a:solidFill>
                  <a:schemeClr val="tx1"/>
                </a:solidFill>
                <a:cs typeface="B Titr" pitchFamily="2" charset="-78"/>
              </a:rPr>
            </a:br>
            <a:r>
              <a:rPr lang="fa-IR" sz="3600" dirty="0">
                <a:solidFill>
                  <a:schemeClr val="tx1"/>
                </a:solidFill>
                <a:cs typeface="B Titr" pitchFamily="2" charset="-78"/>
              </a:rPr>
              <a:t/>
            </a:r>
            <a:br>
              <a:rPr lang="fa-IR" sz="3600" dirty="0">
                <a:solidFill>
                  <a:schemeClr val="tx1"/>
                </a:solidFill>
                <a:cs typeface="B Titr" pitchFamily="2" charset="-78"/>
              </a:rPr>
            </a:br>
            <a:r>
              <a:rPr lang="fa-IR" sz="3600" dirty="0" smtClean="0">
                <a:solidFill>
                  <a:schemeClr val="tx1"/>
                </a:solidFill>
                <a:cs typeface="B Titr" pitchFamily="2" charset="-78"/>
              </a:rPr>
              <a:t/>
            </a:r>
            <a:br>
              <a:rPr lang="fa-IR" sz="3600" dirty="0" smtClean="0">
                <a:solidFill>
                  <a:schemeClr val="tx1"/>
                </a:solidFill>
                <a:cs typeface="B Titr" pitchFamily="2" charset="-78"/>
              </a:rPr>
            </a:br>
            <a:r>
              <a:rPr lang="fa-IR" sz="3600" dirty="0" smtClean="0">
                <a:solidFill>
                  <a:schemeClr val="tx1"/>
                </a:solidFill>
                <a:cs typeface="B Titr" pitchFamily="2" charset="-78"/>
              </a:rPr>
              <a:t>نکات </a:t>
            </a:r>
            <a:r>
              <a:rPr lang="fa-IR" sz="3600" dirty="0">
                <a:solidFill>
                  <a:schemeClr val="tx1"/>
                </a:solidFill>
                <a:cs typeface="B Titr" pitchFamily="2" charset="-78"/>
              </a:rPr>
              <a:t>اساسی در پیام های نوشتاری</a:t>
            </a:r>
            <a:r>
              <a:rPr lang="fa-IR" sz="3200" dirty="0">
                <a:cs typeface="B Titr" pitchFamily="2" charset="-78"/>
              </a:rPr>
              <a:t/>
            </a:r>
            <a:br>
              <a:rPr lang="fa-IR" sz="3200" dirty="0">
                <a:cs typeface="B Titr" pitchFamily="2" charset="-78"/>
              </a:rPr>
            </a:br>
            <a:endParaRPr lang="fa-IR" dirty="0"/>
          </a:p>
        </p:txBody>
      </p:sp>
      <p:sp>
        <p:nvSpPr>
          <p:cNvPr id="3" name="Content Placeholder 2"/>
          <p:cNvSpPr>
            <a:spLocks noGrp="1"/>
          </p:cNvSpPr>
          <p:nvPr>
            <p:ph sz="quarter" idx="1"/>
          </p:nvPr>
        </p:nvSpPr>
        <p:spPr/>
        <p:txBody>
          <a:bodyPr/>
          <a:lstStyle/>
          <a:p>
            <a:pPr algn="just">
              <a:lnSpc>
                <a:spcPct val="150000"/>
              </a:lnSpc>
            </a:pPr>
            <a:r>
              <a:rPr lang="fa-IR" dirty="0">
                <a:cs typeface="B Nazanin" pitchFamily="2" charset="-78"/>
              </a:rPr>
              <a:t>از پيام هاي توانمند كننده استفاده كنيد.</a:t>
            </a:r>
          </a:p>
          <a:p>
            <a:pPr algn="just">
              <a:lnSpc>
                <a:spcPct val="150000"/>
              </a:lnSpc>
              <a:buNone/>
            </a:pPr>
            <a:r>
              <a:rPr lang="fa-IR" dirty="0">
                <a:cs typeface="B Nazanin" pitchFamily="2" charset="-78"/>
              </a:rPr>
              <a:t>براي مثال انتشار اطلاعاتي راجع به تعداد كارگراني كه به طور موفق سيگار خود را ترك كرده اند، بهتر از گفتن جملاتي مانند اين است كه </a:t>
            </a:r>
            <a:r>
              <a:rPr lang="en-US" dirty="0">
                <a:cs typeface="B Nazanin" pitchFamily="2" charset="-78"/>
              </a:rPr>
              <a:t>"</a:t>
            </a:r>
            <a:r>
              <a:rPr lang="fa-IR" dirty="0">
                <a:cs typeface="B Nazanin" pitchFamily="2" charset="-78"/>
              </a:rPr>
              <a:t>سيگار كشيدن علت سرطان ريه است</a:t>
            </a:r>
          </a:p>
          <a:p>
            <a:endParaRPr lang="fa-IR" dirty="0"/>
          </a:p>
        </p:txBody>
      </p:sp>
    </p:spTree>
    <p:extLst>
      <p:ext uri="{BB962C8B-B14F-4D97-AF65-F5344CB8AC3E}">
        <p14:creationId xmlns:p14="http://schemas.microsoft.com/office/powerpoint/2010/main" xmlns="" val="295057278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368608" cy="870920"/>
          </a:xfrm>
        </p:spPr>
        <p:txBody>
          <a:bodyPr>
            <a:normAutofit fontScale="90000"/>
          </a:bodyPr>
          <a:lstStyle/>
          <a:p>
            <a:r>
              <a:rPr lang="fa-IR" sz="3600" dirty="0" smtClean="0">
                <a:solidFill>
                  <a:schemeClr val="tx1"/>
                </a:solidFill>
                <a:cs typeface="B Titr" pitchFamily="2" charset="-78"/>
              </a:rPr>
              <a:t/>
            </a:r>
            <a:br>
              <a:rPr lang="fa-IR" sz="3600" dirty="0" smtClean="0">
                <a:solidFill>
                  <a:schemeClr val="tx1"/>
                </a:solidFill>
                <a:cs typeface="B Titr" pitchFamily="2" charset="-78"/>
              </a:rPr>
            </a:br>
            <a:r>
              <a:rPr lang="fa-IR" sz="3600" dirty="0" smtClean="0">
                <a:solidFill>
                  <a:schemeClr val="tx1"/>
                </a:solidFill>
                <a:cs typeface="B Titr" pitchFamily="2" charset="-78"/>
              </a:rPr>
              <a:t>نکات </a:t>
            </a:r>
            <a:r>
              <a:rPr lang="fa-IR" sz="3600" dirty="0">
                <a:solidFill>
                  <a:schemeClr val="tx1"/>
                </a:solidFill>
                <a:cs typeface="B Titr" pitchFamily="2" charset="-78"/>
              </a:rPr>
              <a:t>اساسی در پیام های نوشتاری</a:t>
            </a:r>
            <a:r>
              <a:rPr lang="fa-IR" sz="3200" dirty="0">
                <a:cs typeface="B Titr" pitchFamily="2" charset="-78"/>
              </a:rPr>
              <a:t/>
            </a:r>
            <a:br>
              <a:rPr lang="fa-IR" sz="3200" dirty="0">
                <a:cs typeface="B Titr" pitchFamily="2" charset="-78"/>
              </a:rPr>
            </a:br>
            <a:endParaRPr lang="fa-IR" dirty="0"/>
          </a:p>
        </p:txBody>
      </p:sp>
      <p:sp>
        <p:nvSpPr>
          <p:cNvPr id="3" name="Content Placeholder 2"/>
          <p:cNvSpPr>
            <a:spLocks noGrp="1"/>
          </p:cNvSpPr>
          <p:nvPr>
            <p:ph sz="quarter" idx="1"/>
          </p:nvPr>
        </p:nvSpPr>
        <p:spPr/>
        <p:txBody>
          <a:bodyPr>
            <a:normAutofit/>
          </a:bodyPr>
          <a:lstStyle/>
          <a:p>
            <a:pPr>
              <a:lnSpc>
                <a:spcPct val="150000"/>
              </a:lnSpc>
            </a:pPr>
            <a:r>
              <a:rPr lang="fa-IR" dirty="0">
                <a:cs typeface="B Nazanin" pitchFamily="2" charset="-78"/>
              </a:rPr>
              <a:t>توجه داشته باشيد كه محتواي پيام نبايد سبب ايجاد لكه ننگ در مخاطب شود</a:t>
            </a:r>
            <a:r>
              <a:rPr lang="fa-IR" dirty="0"/>
              <a:t>. </a:t>
            </a:r>
            <a:endParaRPr lang="fa-IR" dirty="0" smtClean="0"/>
          </a:p>
          <a:p>
            <a:pPr marL="0" indent="0">
              <a:lnSpc>
                <a:spcPct val="150000"/>
              </a:lnSpc>
              <a:buNone/>
            </a:pPr>
            <a:r>
              <a:rPr lang="ar-SA" dirty="0">
                <a:solidFill>
                  <a:srgbClr val="FF0000"/>
                </a:solidFill>
                <a:cs typeface="B Nazanin" pitchFamily="2" charset="-78"/>
              </a:rPr>
              <a:t>اعتياد، ننگ، </a:t>
            </a:r>
            <a:r>
              <a:rPr lang="fa-IR" dirty="0" smtClean="0">
                <a:solidFill>
                  <a:srgbClr val="FF0000"/>
                </a:solidFill>
                <a:cs typeface="B Nazanin" pitchFamily="2" charset="-78"/>
              </a:rPr>
              <a:t>خواری و</a:t>
            </a:r>
            <a:r>
              <a:rPr lang="ar-SA" dirty="0" smtClean="0">
                <a:solidFill>
                  <a:srgbClr val="FF0000"/>
                </a:solidFill>
                <a:cs typeface="B Nazanin" pitchFamily="2" charset="-78"/>
              </a:rPr>
              <a:t> </a:t>
            </a:r>
            <a:r>
              <a:rPr lang="ar-SA" dirty="0">
                <a:solidFill>
                  <a:srgbClr val="FF0000"/>
                </a:solidFill>
                <a:cs typeface="B Nazanin" pitchFamily="2" charset="-78"/>
              </a:rPr>
              <a:t>پستي به دنبال دارد و مايه فلاكت است</a:t>
            </a:r>
            <a:endParaRPr lang="fa-IR" dirty="0">
              <a:solidFill>
                <a:srgbClr val="FF0000"/>
              </a:solidFill>
              <a:cs typeface="B Nazanin" pitchFamily="2" charset="-78"/>
            </a:endParaRPr>
          </a:p>
          <a:p>
            <a:pPr>
              <a:lnSpc>
                <a:spcPct val="150000"/>
              </a:lnSpc>
            </a:pPr>
            <a:r>
              <a:rPr lang="fa-IR" dirty="0">
                <a:cs typeface="B Nazanin" pitchFamily="2" charset="-78"/>
              </a:rPr>
              <a:t>تا حد امكان، ‌جملات مثبت استفاده كنيد</a:t>
            </a:r>
            <a:r>
              <a:rPr lang="fa-IR" dirty="0" smtClean="0">
                <a:cs typeface="B Nazanin" pitchFamily="2" charset="-78"/>
              </a:rPr>
              <a:t>.</a:t>
            </a:r>
          </a:p>
          <a:p>
            <a:pPr marL="0" indent="0">
              <a:lnSpc>
                <a:spcPct val="150000"/>
              </a:lnSpc>
              <a:buNone/>
            </a:pPr>
            <a:r>
              <a:rPr lang="fa-IR" dirty="0">
                <a:solidFill>
                  <a:srgbClr val="FF0000"/>
                </a:solidFill>
                <a:cs typeface="B Nazanin" pitchFamily="2" charset="-78"/>
              </a:rPr>
              <a:t>بدون پوشيدن كلاه ايمني، دوچرخه سواري نكنيد (بهتر است گفته شود هر زماني كه دوچرخه سواري مي كنيد، از كلاه ايمني استفاده كنيد).</a:t>
            </a:r>
          </a:p>
        </p:txBody>
      </p:sp>
    </p:spTree>
    <p:extLst>
      <p:ext uri="{BB962C8B-B14F-4D97-AF65-F5344CB8AC3E}">
        <p14:creationId xmlns:p14="http://schemas.microsoft.com/office/powerpoint/2010/main" xmlns="" val="272209613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a:solidFill>
                  <a:schemeClr val="tx1"/>
                </a:solidFill>
                <a:cs typeface="B Titr" pitchFamily="2" charset="-78"/>
              </a:rPr>
              <a:t>نکات اساسی در پیام های نوشتاری</a:t>
            </a:r>
            <a:endParaRPr lang="fa-IR" dirty="0"/>
          </a:p>
        </p:txBody>
      </p:sp>
      <p:sp>
        <p:nvSpPr>
          <p:cNvPr id="3" name="Content Placeholder 2"/>
          <p:cNvSpPr>
            <a:spLocks noGrp="1"/>
          </p:cNvSpPr>
          <p:nvPr>
            <p:ph sz="quarter" idx="1"/>
          </p:nvPr>
        </p:nvSpPr>
        <p:spPr/>
        <p:txBody>
          <a:bodyPr/>
          <a:lstStyle/>
          <a:p>
            <a:pPr>
              <a:lnSpc>
                <a:spcPct val="150000"/>
              </a:lnSpc>
            </a:pPr>
            <a:r>
              <a:rPr lang="fa-IR" sz="3200" dirty="0">
                <a:cs typeface="B Nazanin" pitchFamily="2" charset="-78"/>
              </a:rPr>
              <a:t>از جملات معلوم استفاده كنيد</a:t>
            </a:r>
          </a:p>
          <a:p>
            <a:pPr algn="just">
              <a:lnSpc>
                <a:spcPct val="150000"/>
              </a:lnSpc>
            </a:pPr>
            <a:r>
              <a:rPr lang="fa-IR" sz="3200" dirty="0">
                <a:solidFill>
                  <a:srgbClr val="FF0000"/>
                </a:solidFill>
                <a:cs typeface="B Nazanin" pitchFamily="2" charset="-78"/>
              </a:rPr>
              <a:t>بيماري قلبي و سرطان ريه با مصرف سيگار ايجاد مي شوند</a:t>
            </a:r>
            <a:r>
              <a:rPr lang="en-US" sz="3200" dirty="0">
                <a:solidFill>
                  <a:srgbClr val="FF0000"/>
                </a:solidFill>
                <a:cs typeface="B Nazanin" pitchFamily="2" charset="-78"/>
              </a:rPr>
              <a:t>"</a:t>
            </a:r>
            <a:r>
              <a:rPr lang="fa-IR" sz="3200" dirty="0">
                <a:solidFill>
                  <a:srgbClr val="FF0000"/>
                </a:solidFill>
                <a:cs typeface="B Nazanin" pitchFamily="2" charset="-78"/>
              </a:rPr>
              <a:t> بنويسيد كه </a:t>
            </a:r>
            <a:r>
              <a:rPr lang="en-US" sz="3200" dirty="0">
                <a:solidFill>
                  <a:srgbClr val="FF0000"/>
                </a:solidFill>
                <a:cs typeface="B Nazanin" pitchFamily="2" charset="-78"/>
              </a:rPr>
              <a:t>"</a:t>
            </a:r>
            <a:r>
              <a:rPr lang="fa-IR" sz="3200" dirty="0">
                <a:solidFill>
                  <a:srgbClr val="FF0000"/>
                </a:solidFill>
                <a:cs typeface="B Nazanin" pitchFamily="2" charset="-78"/>
              </a:rPr>
              <a:t>سيگار كشيدن باعث ايجاد بيماري قلبي و سرطان ريه مي شود</a:t>
            </a:r>
            <a:r>
              <a:rPr lang="en-US" sz="3200" dirty="0">
                <a:solidFill>
                  <a:srgbClr val="FF0000"/>
                </a:solidFill>
                <a:cs typeface="B Nazanin" pitchFamily="2" charset="-78"/>
              </a:rPr>
              <a:t>"</a:t>
            </a:r>
            <a:r>
              <a:rPr lang="fa-IR" sz="3200" dirty="0" smtClean="0">
                <a:solidFill>
                  <a:srgbClr val="FF0000"/>
                </a:solidFill>
                <a:cs typeface="B Nazanin" pitchFamily="2" charset="-78"/>
              </a:rPr>
              <a:t>.</a:t>
            </a:r>
          </a:p>
          <a:p>
            <a:pPr algn="just">
              <a:lnSpc>
                <a:spcPct val="150000"/>
              </a:lnSpc>
            </a:pPr>
            <a:r>
              <a:rPr lang="fa-IR" sz="3200" dirty="0">
                <a:cs typeface="B Nazanin" pitchFamily="2" charset="-78"/>
              </a:rPr>
              <a:t>توانايي پردازش عددي مخاطب را مد نظر قرار دهيد</a:t>
            </a:r>
          </a:p>
          <a:p>
            <a:pPr algn="just">
              <a:lnSpc>
                <a:spcPct val="150000"/>
              </a:lnSpc>
            </a:pPr>
            <a:endParaRPr lang="fa-IR" sz="3200" dirty="0">
              <a:solidFill>
                <a:srgbClr val="FF0000"/>
              </a:solidFill>
              <a:cs typeface="B Nazanin" pitchFamily="2" charset="-78"/>
            </a:endParaRPr>
          </a:p>
          <a:p>
            <a:endParaRPr lang="fa-IR" dirty="0"/>
          </a:p>
        </p:txBody>
      </p:sp>
    </p:spTree>
    <p:extLst>
      <p:ext uri="{BB962C8B-B14F-4D97-AF65-F5344CB8AC3E}">
        <p14:creationId xmlns:p14="http://schemas.microsoft.com/office/powerpoint/2010/main" xmlns="" val="331842932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600" b="1" dirty="0">
                <a:solidFill>
                  <a:schemeClr val="tx1"/>
                </a:solidFill>
                <a:cs typeface="B Titr" pitchFamily="2" charset="-78"/>
              </a:rPr>
              <a:t>گام </a:t>
            </a:r>
            <a:r>
              <a:rPr lang="fa-IR" sz="3600" b="1" dirty="0" smtClean="0">
                <a:solidFill>
                  <a:schemeClr val="tx1"/>
                </a:solidFill>
                <a:cs typeface="B Titr" pitchFamily="2" charset="-78"/>
              </a:rPr>
              <a:t>ششم: كانال </a:t>
            </a:r>
            <a:r>
              <a:rPr lang="fa-IR" sz="3600" b="1" dirty="0">
                <a:solidFill>
                  <a:schemeClr val="tx1"/>
                </a:solidFill>
                <a:cs typeface="B Titr" pitchFamily="2" charset="-78"/>
              </a:rPr>
              <a:t>ها و رسانه </a:t>
            </a:r>
            <a:r>
              <a:rPr lang="fa-IR" sz="3600" b="1" dirty="0" smtClean="0">
                <a:solidFill>
                  <a:schemeClr val="tx1"/>
                </a:solidFill>
                <a:cs typeface="B Titr" pitchFamily="2" charset="-78"/>
              </a:rPr>
              <a:t>هاي ارتباطي</a:t>
            </a:r>
            <a:endParaRPr lang="fa-IR" sz="3600" dirty="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pPr algn="just">
              <a:lnSpc>
                <a:spcPct val="150000"/>
              </a:lnSpc>
            </a:pPr>
            <a:r>
              <a:rPr lang="fa-IR" sz="3200" dirty="0">
                <a:cs typeface="B Nazanin" pitchFamily="2" charset="-78"/>
              </a:rPr>
              <a:t>براي دستيابي به مخاطبين مورد </a:t>
            </a:r>
            <a:r>
              <a:rPr lang="fa-IR" sz="3200" dirty="0" smtClean="0">
                <a:cs typeface="B Nazanin" pitchFamily="2" charset="-78"/>
              </a:rPr>
              <a:t>نظر </a:t>
            </a:r>
            <a:r>
              <a:rPr lang="fa-IR" sz="3200" dirty="0">
                <a:cs typeface="B Nazanin" pitchFamily="2" charset="-78"/>
              </a:rPr>
              <a:t>بايد از كانال ها و رسانه هاي </a:t>
            </a:r>
            <a:r>
              <a:rPr lang="fa-IR" sz="3200" dirty="0" smtClean="0">
                <a:cs typeface="B Nazanin" pitchFamily="2" charset="-78"/>
              </a:rPr>
              <a:t>ارتباطي استفاده شود. قسمت </a:t>
            </a:r>
            <a:r>
              <a:rPr lang="fa-IR" sz="3200" dirty="0">
                <a:cs typeface="B Nazanin" pitchFamily="2" charset="-78"/>
              </a:rPr>
              <a:t>عمده بودجه ارتباطي </a:t>
            </a:r>
            <a:r>
              <a:rPr lang="fa-IR" sz="3200" dirty="0" smtClean="0">
                <a:cs typeface="B Nazanin" pitchFamily="2" charset="-78"/>
              </a:rPr>
              <a:t>صرف </a:t>
            </a:r>
            <a:r>
              <a:rPr lang="fa-IR" sz="3200" dirty="0">
                <a:cs typeface="B Nazanin" pitchFamily="2" charset="-78"/>
              </a:rPr>
              <a:t>توليد رسانه هاي آموزشي و قرار دادن آنها در قالب مناسب ترين </a:t>
            </a:r>
            <a:r>
              <a:rPr lang="fa-IR" sz="3200" dirty="0" smtClean="0">
                <a:cs typeface="B Nazanin" pitchFamily="2" charset="-78"/>
              </a:rPr>
              <a:t>كانالها می شود. بنابراین براي برقراری </a:t>
            </a:r>
            <a:r>
              <a:rPr lang="fa-IR" sz="3200" dirty="0">
                <a:cs typeface="B Nazanin" pitchFamily="2" charset="-78"/>
              </a:rPr>
              <a:t>ارتباط مناسب با مخاطبين </a:t>
            </a:r>
            <a:r>
              <a:rPr lang="fa-IR" sz="3200" dirty="0" smtClean="0">
                <a:cs typeface="B Nazanin" pitchFamily="2" charset="-78"/>
              </a:rPr>
              <a:t>بايد از </a:t>
            </a:r>
            <a:r>
              <a:rPr lang="fa-IR" sz="3200" dirty="0">
                <a:cs typeface="B Nazanin" pitchFamily="2" charset="-78"/>
              </a:rPr>
              <a:t>بهترين رسانه </a:t>
            </a:r>
            <a:r>
              <a:rPr lang="fa-IR" sz="3200" dirty="0" smtClean="0">
                <a:cs typeface="B Nazanin" pitchFamily="2" charset="-78"/>
              </a:rPr>
              <a:t>هاي ارتباطي </a:t>
            </a:r>
            <a:r>
              <a:rPr lang="fa-IR" sz="3200" dirty="0">
                <a:cs typeface="B Nazanin" pitchFamily="2" charset="-78"/>
              </a:rPr>
              <a:t>استفاده </a:t>
            </a:r>
            <a:r>
              <a:rPr lang="fa-IR" sz="3200" dirty="0" smtClean="0">
                <a:cs typeface="B Nazanin" pitchFamily="2" charset="-78"/>
              </a:rPr>
              <a:t>کرد</a:t>
            </a:r>
            <a:r>
              <a:rPr lang="fa-IR" dirty="0" smtClean="0">
                <a:cs typeface="B Nazanin" pitchFamily="2" charset="-78"/>
              </a:rPr>
              <a:t>. </a:t>
            </a:r>
          </a:p>
          <a:p>
            <a:pPr algn="just">
              <a:lnSpc>
                <a:spcPct val="150000"/>
              </a:lnSpc>
            </a:pPr>
            <a:endParaRPr lang="fa-IR" dirty="0">
              <a:cs typeface="B Nazanin" pitchFamily="2" charset="-78"/>
            </a:endParaRPr>
          </a:p>
          <a:p>
            <a:pPr algn="just">
              <a:lnSpc>
                <a:spcPct val="150000"/>
              </a:lnSpc>
            </a:pPr>
            <a:endParaRPr lang="fa-IR" dirty="0" smtClean="0">
              <a:cs typeface="B Nazanin" pitchFamily="2" charset="-78"/>
            </a:endParaRPr>
          </a:p>
          <a:p>
            <a:pPr algn="just">
              <a:lnSpc>
                <a:spcPct val="150000"/>
              </a:lnSpc>
            </a:pPr>
            <a:endParaRPr lang="fa-IR" dirty="0">
              <a:cs typeface="B Nazanin" pitchFamily="2" charset="-78"/>
            </a:endParaRPr>
          </a:p>
        </p:txBody>
      </p:sp>
    </p:spTree>
    <p:extLst>
      <p:ext uri="{BB962C8B-B14F-4D97-AF65-F5344CB8AC3E}">
        <p14:creationId xmlns:p14="http://schemas.microsoft.com/office/powerpoint/2010/main" xmlns="" val="131391424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chemeClr val="tx1"/>
                </a:solidFill>
                <a:cs typeface="B Titr" pitchFamily="2" charset="-78"/>
              </a:rPr>
              <a:t>تعریف کانال ارتباطی</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179512" y="1600200"/>
            <a:ext cx="8712968" cy="4525963"/>
          </a:xfrm>
        </p:spPr>
        <p:txBody>
          <a:bodyPr/>
          <a:lstStyle/>
          <a:p>
            <a:pPr marL="0" indent="0" algn="just">
              <a:lnSpc>
                <a:spcPct val="150000"/>
              </a:lnSpc>
              <a:buNone/>
            </a:pPr>
            <a:r>
              <a:rPr lang="fa-IR" dirty="0">
                <a:cs typeface="B Nazanin" pitchFamily="2" charset="-78"/>
              </a:rPr>
              <a:t>كانال هاي ارتباطي را به عنوان مجاري </a:t>
            </a:r>
            <a:r>
              <a:rPr lang="fa-IR" dirty="0" smtClean="0">
                <a:cs typeface="B Nazanin" pitchFamily="2" charset="-78"/>
              </a:rPr>
              <a:t>انتقال پيام است كه </a:t>
            </a:r>
            <a:r>
              <a:rPr lang="fa-IR" dirty="0">
                <a:cs typeface="B Nazanin" pitchFamily="2" charset="-78"/>
              </a:rPr>
              <a:t>موجب تبادل پيام بين </a:t>
            </a:r>
            <a:r>
              <a:rPr lang="fa-IR" dirty="0" smtClean="0">
                <a:cs typeface="B Nazanin" pitchFamily="2" charset="-78"/>
              </a:rPr>
              <a:t>فرستندگان </a:t>
            </a:r>
            <a:r>
              <a:rPr lang="fa-IR" dirty="0">
                <a:cs typeface="B Nazanin" pitchFamily="2" charset="-78"/>
              </a:rPr>
              <a:t>و گيرندگان </a:t>
            </a:r>
            <a:r>
              <a:rPr lang="fa-IR" dirty="0" smtClean="0">
                <a:cs typeface="B Nazanin" pitchFamily="2" charset="-78"/>
              </a:rPr>
              <a:t>آن مي </a:t>
            </a:r>
            <a:r>
              <a:rPr lang="fa-IR" dirty="0">
                <a:cs typeface="B Nazanin" pitchFamily="2" charset="-78"/>
              </a:rPr>
              <a:t>شود.</a:t>
            </a:r>
          </a:p>
        </p:txBody>
      </p:sp>
    </p:spTree>
    <p:extLst>
      <p:ext uri="{BB962C8B-B14F-4D97-AF65-F5344CB8AC3E}">
        <p14:creationId xmlns:p14="http://schemas.microsoft.com/office/powerpoint/2010/main" xmlns="" val="121535745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a:solidFill>
                  <a:schemeClr val="tx1"/>
                </a:solidFill>
                <a:cs typeface="B Titr" pitchFamily="2" charset="-78"/>
              </a:rPr>
              <a:t>انواع مختلف كانال هاي </a:t>
            </a:r>
            <a:r>
              <a:rPr lang="fa-IR" sz="3600" dirty="0" smtClean="0">
                <a:solidFill>
                  <a:schemeClr val="tx1"/>
                </a:solidFill>
                <a:cs typeface="B Titr" pitchFamily="2" charset="-78"/>
              </a:rPr>
              <a:t>ارتباطي</a:t>
            </a:r>
            <a:endParaRPr lang="fa-IR" sz="3600" dirty="0">
              <a:solidFill>
                <a:schemeClr val="tx1"/>
              </a:solidFill>
              <a:cs typeface="B Titr" pitchFamily="2" charset="-78"/>
            </a:endParaRPr>
          </a:p>
        </p:txBody>
      </p:sp>
      <p:sp>
        <p:nvSpPr>
          <p:cNvPr id="3" name="Content Placeholder 2"/>
          <p:cNvSpPr>
            <a:spLocks noGrp="1"/>
          </p:cNvSpPr>
          <p:nvPr>
            <p:ph sz="quarter" idx="1"/>
          </p:nvPr>
        </p:nvSpPr>
        <p:spPr/>
        <p:txBody>
          <a:bodyPr/>
          <a:lstStyle/>
          <a:p>
            <a:pPr>
              <a:lnSpc>
                <a:spcPct val="200000"/>
              </a:lnSpc>
            </a:pPr>
            <a:r>
              <a:rPr lang="fa-IR" b="1" dirty="0">
                <a:cs typeface="B Nazanin" pitchFamily="2" charset="-78"/>
              </a:rPr>
              <a:t>كانال هاي بين </a:t>
            </a:r>
            <a:r>
              <a:rPr lang="fa-IR" b="1" dirty="0" smtClean="0">
                <a:cs typeface="B Nazanin" pitchFamily="2" charset="-78"/>
              </a:rPr>
              <a:t>فردي</a:t>
            </a:r>
          </a:p>
          <a:p>
            <a:pPr>
              <a:lnSpc>
                <a:spcPct val="200000"/>
              </a:lnSpc>
            </a:pPr>
            <a:r>
              <a:rPr lang="fa-IR" dirty="0" smtClean="0">
                <a:cs typeface="B Nazanin" pitchFamily="2" charset="-78"/>
              </a:rPr>
              <a:t> </a:t>
            </a:r>
            <a:r>
              <a:rPr lang="fa-IR" b="1" dirty="0">
                <a:cs typeface="B Nazanin" pitchFamily="2" charset="-78"/>
              </a:rPr>
              <a:t>كانال هاي مبتني بر </a:t>
            </a:r>
            <a:r>
              <a:rPr lang="fa-IR" b="1" dirty="0" smtClean="0">
                <a:cs typeface="B Nazanin" pitchFamily="2" charset="-78"/>
              </a:rPr>
              <a:t>جامعه</a:t>
            </a:r>
          </a:p>
          <a:p>
            <a:pPr>
              <a:lnSpc>
                <a:spcPct val="200000"/>
              </a:lnSpc>
            </a:pPr>
            <a:r>
              <a:rPr lang="fa-IR" b="1" dirty="0">
                <a:cs typeface="B Nazanin" pitchFamily="2" charset="-78"/>
              </a:rPr>
              <a:t>كانال هاي ارتباط جمعي</a:t>
            </a:r>
            <a:endParaRPr lang="fa-IR" dirty="0">
              <a:cs typeface="B Nazanin" pitchFamily="2" charset="-78"/>
            </a:endParaRPr>
          </a:p>
        </p:txBody>
      </p:sp>
    </p:spTree>
    <p:extLst>
      <p:ext uri="{BB962C8B-B14F-4D97-AF65-F5344CB8AC3E}">
        <p14:creationId xmlns:p14="http://schemas.microsoft.com/office/powerpoint/2010/main" xmlns="" val="292051981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tx1"/>
                </a:solidFill>
                <a:cs typeface="B Titr" pitchFamily="2" charset="-78"/>
              </a:rPr>
              <a:t>كانال هاي بين فردي</a:t>
            </a:r>
          </a:p>
        </p:txBody>
      </p:sp>
      <p:sp>
        <p:nvSpPr>
          <p:cNvPr id="3" name="Content Placeholder 2"/>
          <p:cNvSpPr>
            <a:spLocks noGrp="1"/>
          </p:cNvSpPr>
          <p:nvPr>
            <p:ph sz="quarter" idx="1"/>
          </p:nvPr>
        </p:nvSpPr>
        <p:spPr/>
        <p:txBody>
          <a:bodyPr>
            <a:normAutofit/>
          </a:bodyPr>
          <a:lstStyle/>
          <a:p>
            <a:pPr marL="0" indent="0" algn="just">
              <a:lnSpc>
                <a:spcPct val="200000"/>
              </a:lnSpc>
              <a:buNone/>
            </a:pPr>
            <a:r>
              <a:rPr lang="fa-IR" sz="3200" dirty="0" smtClean="0">
                <a:cs typeface="B Nazanin" pitchFamily="2" charset="-78"/>
              </a:rPr>
              <a:t>شامل </a:t>
            </a:r>
            <a:r>
              <a:rPr lang="fa-IR" sz="3200" dirty="0">
                <a:cs typeface="B Nazanin" pitchFamily="2" charset="-78"/>
              </a:rPr>
              <a:t>ارتباط فرد با فرد مانند ارايه دهنده خدمت </a:t>
            </a:r>
            <a:r>
              <a:rPr lang="fa-IR" sz="3200" dirty="0" smtClean="0">
                <a:cs typeface="B Nazanin" pitchFamily="2" charset="-78"/>
              </a:rPr>
              <a:t>به مراجعه </a:t>
            </a:r>
            <a:r>
              <a:rPr lang="fa-IR" sz="3200" dirty="0">
                <a:cs typeface="B Nazanin" pitchFamily="2" charset="-78"/>
              </a:rPr>
              <a:t>كننده، همسر به همسر يا همسال به همسال است.</a:t>
            </a:r>
          </a:p>
        </p:txBody>
      </p:sp>
    </p:spTree>
    <p:extLst>
      <p:ext uri="{BB962C8B-B14F-4D97-AF65-F5344CB8AC3E}">
        <p14:creationId xmlns:p14="http://schemas.microsoft.com/office/powerpoint/2010/main" xmlns="" val="58836332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398"/>
            <a:ext cx="8229600" cy="1143000"/>
          </a:xfrm>
        </p:spPr>
        <p:txBody>
          <a:bodyPr/>
          <a:lstStyle/>
          <a:p>
            <a:r>
              <a:rPr lang="fa-IR" b="1" dirty="0">
                <a:solidFill>
                  <a:schemeClr val="tx1"/>
                </a:solidFill>
                <a:cs typeface="B Titr" pitchFamily="2" charset="-78"/>
              </a:rPr>
              <a:t>كانال هاي مبتني بر جامعه </a:t>
            </a:r>
            <a:r>
              <a:rPr lang="fa-IR" b="1" dirty="0" smtClean="0">
                <a:solidFill>
                  <a:schemeClr val="tx1"/>
                </a:solidFill>
                <a:cs typeface="B Titr" pitchFamily="2" charset="-78"/>
              </a:rPr>
              <a:t/>
            </a:r>
            <a:br>
              <a:rPr lang="fa-IR" b="1" dirty="0" smtClean="0">
                <a:solidFill>
                  <a:schemeClr val="tx1"/>
                </a:solidFill>
                <a:cs typeface="B Titr" pitchFamily="2" charset="-78"/>
              </a:rPr>
            </a:br>
            <a:endParaRPr lang="fa-IR" dirty="0">
              <a:solidFill>
                <a:schemeClr val="tx1"/>
              </a:solidFill>
              <a:cs typeface="B Titr" pitchFamily="2" charset="-78"/>
            </a:endParaRPr>
          </a:p>
        </p:txBody>
      </p:sp>
      <p:sp>
        <p:nvSpPr>
          <p:cNvPr id="3" name="Content Placeholder 2"/>
          <p:cNvSpPr>
            <a:spLocks noGrp="1"/>
          </p:cNvSpPr>
          <p:nvPr>
            <p:ph sz="quarter" idx="1"/>
          </p:nvPr>
        </p:nvSpPr>
        <p:spPr>
          <a:xfrm>
            <a:off x="107504" y="1447800"/>
            <a:ext cx="9036496" cy="5410200"/>
          </a:xfrm>
        </p:spPr>
        <p:txBody>
          <a:bodyPr>
            <a:noAutofit/>
          </a:bodyPr>
          <a:lstStyle/>
          <a:p>
            <a:pPr algn="just">
              <a:lnSpc>
                <a:spcPct val="150000"/>
              </a:lnSpc>
            </a:pPr>
            <a:r>
              <a:rPr lang="fa-IR" sz="3200" dirty="0" smtClean="0">
                <a:cs typeface="B Nazanin" pitchFamily="2" charset="-78"/>
              </a:rPr>
              <a:t>گروهي </a:t>
            </a:r>
            <a:r>
              <a:rPr lang="fa-IR" sz="3200" dirty="0">
                <a:cs typeface="B Nazanin" pitchFamily="2" charset="-78"/>
              </a:rPr>
              <a:t>از مردم </a:t>
            </a:r>
            <a:r>
              <a:rPr lang="fa-IR" sz="3200" dirty="0" smtClean="0">
                <a:cs typeface="B Nazanin" pitchFamily="2" charset="-78"/>
              </a:rPr>
              <a:t>در محله </a:t>
            </a:r>
            <a:r>
              <a:rPr lang="fa-IR" sz="3200" dirty="0">
                <a:cs typeface="B Nazanin" pitchFamily="2" charset="-78"/>
              </a:rPr>
              <a:t>يا منطقه مشخص كه داراي علايق </a:t>
            </a:r>
            <a:r>
              <a:rPr lang="fa-IR" sz="3200" dirty="0" smtClean="0">
                <a:cs typeface="B Nazanin" pitchFamily="2" charset="-78"/>
              </a:rPr>
              <a:t>يا خصوصيات </a:t>
            </a:r>
            <a:r>
              <a:rPr lang="fa-IR" sz="3200" dirty="0">
                <a:cs typeface="B Nazanin" pitchFamily="2" charset="-78"/>
              </a:rPr>
              <a:t>مشترك مانند </a:t>
            </a:r>
            <a:r>
              <a:rPr lang="fa-IR" sz="3200" dirty="0" smtClean="0">
                <a:cs typeface="B Nazanin" pitchFamily="2" charset="-78"/>
              </a:rPr>
              <a:t>وضعيت قومي </a:t>
            </a:r>
            <a:r>
              <a:rPr lang="fa-IR" sz="3200" dirty="0">
                <a:cs typeface="B Nazanin" pitchFamily="2" charset="-78"/>
              </a:rPr>
              <a:t>يا شغلي خاص هستند</a:t>
            </a:r>
            <a:r>
              <a:rPr lang="fa-IR" sz="3200" dirty="0" smtClean="0">
                <a:cs typeface="B Nazanin" pitchFamily="2" charset="-78"/>
              </a:rPr>
              <a:t>.</a:t>
            </a:r>
            <a:r>
              <a:rPr lang="fa-IR" sz="3200" dirty="0">
                <a:cs typeface="B Nazanin" pitchFamily="2" charset="-78"/>
              </a:rPr>
              <a:t> اشكال مختلف ارتباط مبتني برجامعه عبارتند از:</a:t>
            </a:r>
          </a:p>
          <a:p>
            <a:pPr algn="just">
              <a:lnSpc>
                <a:spcPct val="150000"/>
              </a:lnSpc>
            </a:pPr>
            <a:r>
              <a:rPr lang="fa-IR" sz="3200" dirty="0">
                <a:cs typeface="B Nazanin" pitchFamily="2" charset="-78"/>
              </a:rPr>
              <a:t>رسانه هاي مبتني بر جامعه مانند نشريات </a:t>
            </a:r>
            <a:r>
              <a:rPr lang="fa-IR" sz="3200" dirty="0" smtClean="0">
                <a:cs typeface="B Nazanin" pitchFamily="2" charset="-78"/>
              </a:rPr>
              <a:t>محلي</a:t>
            </a:r>
            <a:endParaRPr lang="fa-IR" sz="3200" dirty="0">
              <a:cs typeface="B Nazanin" pitchFamily="2" charset="-78"/>
            </a:endParaRPr>
          </a:p>
          <a:p>
            <a:pPr algn="just">
              <a:lnSpc>
                <a:spcPct val="150000"/>
              </a:lnSpc>
            </a:pPr>
            <a:r>
              <a:rPr lang="fa-IR" sz="3200" dirty="0" smtClean="0">
                <a:cs typeface="B Nazanin" pitchFamily="2" charset="-78"/>
              </a:rPr>
              <a:t> </a:t>
            </a:r>
            <a:r>
              <a:rPr lang="fa-IR" sz="3200" dirty="0">
                <a:cs typeface="B Nazanin" pitchFamily="2" charset="-78"/>
              </a:rPr>
              <a:t>فعاليت هاي مبتني بر جامعه </a:t>
            </a:r>
            <a:r>
              <a:rPr lang="fa-IR" sz="3200" dirty="0" smtClean="0">
                <a:cs typeface="B Nazanin" pitchFamily="2" charset="-78"/>
              </a:rPr>
              <a:t>مانند:  </a:t>
            </a:r>
            <a:r>
              <a:rPr lang="fa-IR" sz="3200" dirty="0">
                <a:cs typeface="B Nazanin" pitchFamily="2" charset="-78"/>
              </a:rPr>
              <a:t>نمايشگاه هاي </a:t>
            </a:r>
            <a:r>
              <a:rPr lang="fa-IR" sz="3200" dirty="0" smtClean="0">
                <a:cs typeface="B Nazanin" pitchFamily="2" charset="-78"/>
              </a:rPr>
              <a:t>بهداشتي</a:t>
            </a:r>
            <a:r>
              <a:rPr lang="fa-IR" sz="3200" dirty="0">
                <a:cs typeface="B Nazanin" pitchFamily="2" charset="-78"/>
              </a:rPr>
              <a:t>، </a:t>
            </a:r>
            <a:r>
              <a:rPr lang="fa-IR" sz="3200" dirty="0" smtClean="0">
                <a:cs typeface="B Nazanin" pitchFamily="2" charset="-78"/>
              </a:rPr>
              <a:t>نمايش هاي محلي</a:t>
            </a:r>
            <a:r>
              <a:rPr lang="fa-IR" sz="3200" dirty="0">
                <a:cs typeface="B Nazanin" pitchFamily="2" charset="-78"/>
              </a:rPr>
              <a:t>، كنسرت، مسابقات رالي و</a:t>
            </a:r>
            <a:r>
              <a:rPr lang="fa-IR" sz="3200" dirty="0" smtClean="0">
                <a:cs typeface="B Nazanin" pitchFamily="2" charset="-78"/>
              </a:rPr>
              <a:t>... </a:t>
            </a:r>
            <a:endParaRPr lang="fa-IR" sz="3200" dirty="0">
              <a:cs typeface="B Nazanin" pitchFamily="2" charset="-78"/>
            </a:endParaRPr>
          </a:p>
          <a:p>
            <a:pPr marL="0" indent="0" algn="just">
              <a:buNone/>
            </a:pPr>
            <a:endParaRPr lang="fa-IR" sz="2800" dirty="0">
              <a:cs typeface="B Nazanin" pitchFamily="2" charset="-78"/>
            </a:endParaRPr>
          </a:p>
        </p:txBody>
      </p:sp>
    </p:spTree>
    <p:extLst>
      <p:ext uri="{BB962C8B-B14F-4D97-AF65-F5344CB8AC3E}">
        <p14:creationId xmlns:p14="http://schemas.microsoft.com/office/powerpoint/2010/main" xmlns="" val="151284843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cs typeface="B Titr" pitchFamily="2" charset="-78"/>
              </a:rPr>
              <a:t>كانال هاي ارتباط جمعي </a:t>
            </a:r>
            <a:endParaRPr lang="fa-IR" dirty="0">
              <a:solidFill>
                <a:schemeClr val="tx1"/>
              </a:solidFill>
              <a:cs typeface="B Titr" pitchFamily="2" charset="-78"/>
            </a:endParaRPr>
          </a:p>
        </p:txBody>
      </p:sp>
      <p:sp>
        <p:nvSpPr>
          <p:cNvPr id="3" name="Content Placeholder 2"/>
          <p:cNvSpPr>
            <a:spLocks noGrp="1"/>
          </p:cNvSpPr>
          <p:nvPr>
            <p:ph sz="quarter" idx="1"/>
          </p:nvPr>
        </p:nvSpPr>
        <p:spPr>
          <a:xfrm>
            <a:off x="0" y="1600200"/>
            <a:ext cx="8964488" cy="4525963"/>
          </a:xfrm>
        </p:spPr>
        <p:txBody>
          <a:bodyPr>
            <a:normAutofit/>
          </a:bodyPr>
          <a:lstStyle/>
          <a:p>
            <a:pPr marL="0" indent="0">
              <a:buNone/>
            </a:pPr>
            <a:r>
              <a:rPr lang="fa-IR" dirty="0" smtClean="0">
                <a:cs typeface="B Nazanin" pitchFamily="2" charset="-78"/>
              </a:rPr>
              <a:t>در </a:t>
            </a:r>
            <a:r>
              <a:rPr lang="fa-IR" dirty="0">
                <a:cs typeface="B Nazanin" pitchFamily="2" charset="-78"/>
              </a:rPr>
              <a:t>زماني كوتاه طيف گسترده اي از </a:t>
            </a:r>
            <a:r>
              <a:rPr lang="fa-IR" dirty="0" smtClean="0">
                <a:cs typeface="B Nazanin" pitchFamily="2" charset="-78"/>
              </a:rPr>
              <a:t>مخاطبين را </a:t>
            </a:r>
            <a:r>
              <a:rPr lang="fa-IR" dirty="0">
                <a:cs typeface="B Nazanin" pitchFamily="2" charset="-78"/>
              </a:rPr>
              <a:t>تحت پوشش قرار مي دهند و شامل موارد زير هستند:</a:t>
            </a:r>
          </a:p>
          <a:p>
            <a:r>
              <a:rPr lang="fa-IR" dirty="0">
                <a:cs typeface="B Nazanin" pitchFamily="2" charset="-78"/>
              </a:rPr>
              <a:t> تلويزيون</a:t>
            </a:r>
          </a:p>
          <a:p>
            <a:r>
              <a:rPr lang="fa-IR" dirty="0">
                <a:cs typeface="B Nazanin" pitchFamily="2" charset="-78"/>
              </a:rPr>
              <a:t> راديو</a:t>
            </a:r>
          </a:p>
          <a:p>
            <a:r>
              <a:rPr lang="fa-IR" dirty="0">
                <a:cs typeface="B Nazanin" pitchFamily="2" charset="-78"/>
              </a:rPr>
              <a:t> روزنامه ها</a:t>
            </a:r>
          </a:p>
          <a:p>
            <a:r>
              <a:rPr lang="fa-IR" dirty="0">
                <a:cs typeface="B Nazanin" pitchFamily="2" charset="-78"/>
              </a:rPr>
              <a:t> مجلات</a:t>
            </a:r>
          </a:p>
          <a:p>
            <a:r>
              <a:rPr lang="fa-IR" dirty="0">
                <a:cs typeface="B Nazanin" pitchFamily="2" charset="-78"/>
              </a:rPr>
              <a:t> تبليغات شهري</a:t>
            </a:r>
          </a:p>
          <a:p>
            <a:r>
              <a:rPr lang="fa-IR" dirty="0" smtClean="0"/>
              <a:t>اينترنت</a:t>
            </a:r>
            <a:endParaRPr lang="fa-IR" dirty="0">
              <a:cs typeface="B Nazanin" pitchFamily="2" charset="-78"/>
            </a:endParaRPr>
          </a:p>
        </p:txBody>
      </p:sp>
    </p:spTree>
    <p:extLst>
      <p:ext uri="{BB962C8B-B14F-4D97-AF65-F5344CB8AC3E}">
        <p14:creationId xmlns:p14="http://schemas.microsoft.com/office/powerpoint/2010/main" xmlns="" val="1947579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معیارهای تدوین صحیح </a:t>
            </a:r>
            <a:r>
              <a:rPr lang="fa-IR" sz="3600" b="1" dirty="0" smtClean="0">
                <a:solidFill>
                  <a:schemeClr val="tx1"/>
                </a:solidFill>
                <a:cs typeface="B Titr" pitchFamily="2" charset="-78"/>
              </a:rPr>
              <a:t>مشکل سلامت</a:t>
            </a:r>
            <a:endParaRPr lang="fa-IR" sz="3600" dirty="0">
              <a:solidFill>
                <a:schemeClr val="tx1"/>
              </a:solidFill>
              <a:cs typeface="B Titr" pitchFamily="2" charset="-78"/>
            </a:endParaRPr>
          </a:p>
        </p:txBody>
      </p:sp>
      <p:sp>
        <p:nvSpPr>
          <p:cNvPr id="3" name="Content Placeholder 2"/>
          <p:cNvSpPr>
            <a:spLocks noGrp="1"/>
          </p:cNvSpPr>
          <p:nvPr>
            <p:ph sz="quarter" idx="1"/>
          </p:nvPr>
        </p:nvSpPr>
        <p:spPr/>
        <p:txBody>
          <a:bodyPr/>
          <a:lstStyle/>
          <a:p>
            <a:pPr>
              <a:lnSpc>
                <a:spcPct val="150000"/>
              </a:lnSpc>
            </a:pPr>
            <a:r>
              <a:rPr lang="en-US" dirty="0" smtClean="0">
                <a:cs typeface="B Nazanin" pitchFamily="2" charset="-78"/>
              </a:rPr>
              <a:t>Death </a:t>
            </a:r>
            <a:r>
              <a:rPr lang="fa-IR" dirty="0" smtClean="0">
                <a:cs typeface="B Nazanin" pitchFamily="2" charset="-78"/>
              </a:rPr>
              <a:t>: مرگ</a:t>
            </a:r>
          </a:p>
          <a:p>
            <a:pPr>
              <a:lnSpc>
                <a:spcPct val="150000"/>
              </a:lnSpc>
            </a:pPr>
            <a:r>
              <a:rPr lang="en-US" dirty="0" smtClean="0">
                <a:cs typeface="B Nazanin" pitchFamily="2" charset="-78"/>
              </a:rPr>
              <a:t>: disability </a:t>
            </a:r>
            <a:r>
              <a:rPr lang="fa-IR" dirty="0" smtClean="0">
                <a:cs typeface="B Nazanin" pitchFamily="2" charset="-78"/>
              </a:rPr>
              <a:t>ناتوانی</a:t>
            </a:r>
          </a:p>
          <a:p>
            <a:pPr>
              <a:lnSpc>
                <a:spcPct val="150000"/>
              </a:lnSpc>
            </a:pPr>
            <a:r>
              <a:rPr lang="en-US" dirty="0" smtClean="0">
                <a:cs typeface="B Nazanin" pitchFamily="2" charset="-78"/>
              </a:rPr>
              <a:t>: Disease </a:t>
            </a:r>
            <a:r>
              <a:rPr lang="fa-IR" dirty="0" smtClean="0">
                <a:cs typeface="B Nazanin" pitchFamily="2" charset="-78"/>
              </a:rPr>
              <a:t>بیماری</a:t>
            </a:r>
          </a:p>
          <a:p>
            <a:pPr>
              <a:lnSpc>
                <a:spcPct val="150000"/>
              </a:lnSpc>
            </a:pPr>
            <a:r>
              <a:rPr lang="en-US" dirty="0" smtClean="0">
                <a:cs typeface="B Nazanin" pitchFamily="2" charset="-78"/>
              </a:rPr>
              <a:t>: Discomfort </a:t>
            </a:r>
            <a:r>
              <a:rPr lang="fa-IR" dirty="0" smtClean="0">
                <a:cs typeface="B Nazanin" pitchFamily="2" charset="-78"/>
              </a:rPr>
              <a:t>ناراحتی</a:t>
            </a:r>
          </a:p>
          <a:p>
            <a:pPr>
              <a:lnSpc>
                <a:spcPct val="150000"/>
              </a:lnSpc>
            </a:pPr>
            <a:r>
              <a:rPr lang="en-US" dirty="0" smtClean="0">
                <a:cs typeface="B Nazanin" pitchFamily="2" charset="-78"/>
              </a:rPr>
              <a:t>: Dissatisfaction </a:t>
            </a:r>
            <a:r>
              <a:rPr lang="fa-IR" dirty="0" smtClean="0">
                <a:cs typeface="B Nazanin" pitchFamily="2" charset="-78"/>
              </a:rPr>
              <a:t>نارضایتی</a:t>
            </a:r>
          </a:p>
          <a:p>
            <a:endParaRPr lang="fa-IR" dirty="0"/>
          </a:p>
        </p:txBody>
      </p:sp>
    </p:spTree>
    <p:extLst>
      <p:ext uri="{BB962C8B-B14F-4D97-AF65-F5344CB8AC3E}">
        <p14:creationId xmlns:p14="http://schemas.microsoft.com/office/powerpoint/2010/main" xmlns="" val="380448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143000"/>
          </a:xfrm>
        </p:spPr>
        <p:txBody>
          <a:bodyPr>
            <a:normAutofit fontScale="90000"/>
          </a:bodyPr>
          <a:lstStyle/>
          <a:p>
            <a:r>
              <a:rPr lang="fa-IR" b="1" dirty="0" smtClean="0">
                <a:cs typeface="B Nazanin" pitchFamily="2" charset="-78"/>
              </a:rPr>
              <a:t/>
            </a:r>
            <a:br>
              <a:rPr lang="fa-IR" b="1" dirty="0" smtClean="0">
                <a:cs typeface="B Nazanin" pitchFamily="2" charset="-78"/>
              </a:rPr>
            </a:br>
            <a:r>
              <a:rPr lang="fa-IR" sz="4000" b="1" dirty="0" smtClean="0">
                <a:solidFill>
                  <a:schemeClr val="tx1"/>
                </a:solidFill>
                <a:cs typeface="B Titr" pitchFamily="2" charset="-78"/>
              </a:rPr>
              <a:t>انتخاب </a:t>
            </a:r>
            <a:r>
              <a:rPr lang="fa-IR" sz="4000" b="1" dirty="0">
                <a:solidFill>
                  <a:schemeClr val="tx1"/>
                </a:solidFill>
                <a:cs typeface="B Titr" pitchFamily="2" charset="-78"/>
              </a:rPr>
              <a:t>بهترين كانال هاي ارتباطي براي دسترسي به مخاطبين مورد </a:t>
            </a:r>
            <a:r>
              <a:rPr lang="fa-IR" sz="4000" b="1" dirty="0" smtClean="0">
                <a:solidFill>
                  <a:schemeClr val="tx1"/>
                </a:solidFill>
                <a:cs typeface="B Titr" pitchFamily="2" charset="-78"/>
              </a:rPr>
              <a:t>نظر</a:t>
            </a:r>
            <a:endParaRPr lang="fa-IR" dirty="0">
              <a:solidFill>
                <a:schemeClr val="tx1"/>
              </a:solidFill>
            </a:endParaRPr>
          </a:p>
        </p:txBody>
      </p:sp>
      <p:sp>
        <p:nvSpPr>
          <p:cNvPr id="3" name="Content Placeholder 2"/>
          <p:cNvSpPr>
            <a:spLocks noGrp="1"/>
          </p:cNvSpPr>
          <p:nvPr>
            <p:ph sz="quarter" idx="1"/>
          </p:nvPr>
        </p:nvSpPr>
        <p:spPr>
          <a:xfrm>
            <a:off x="301752" y="1752600"/>
            <a:ext cx="8503920" cy="4346448"/>
          </a:xfrm>
        </p:spPr>
        <p:txBody>
          <a:bodyPr>
            <a:normAutofit/>
          </a:bodyPr>
          <a:lstStyle/>
          <a:p>
            <a:pPr algn="just">
              <a:lnSpc>
                <a:spcPct val="150000"/>
              </a:lnSpc>
            </a:pPr>
            <a:r>
              <a:rPr lang="fa-IR" sz="2800" dirty="0">
                <a:cs typeface="B Nazanin" pitchFamily="2" charset="-78"/>
              </a:rPr>
              <a:t>قبل از انتخاب رسانه هاي </a:t>
            </a:r>
            <a:r>
              <a:rPr lang="fa-IR" sz="2800" dirty="0" smtClean="0">
                <a:cs typeface="B Nazanin" pitchFamily="2" charset="-78"/>
              </a:rPr>
              <a:t>ارتباطي، </a:t>
            </a:r>
            <a:r>
              <a:rPr lang="fa-IR" sz="2800" dirty="0">
                <a:cs typeface="B Nazanin" pitchFamily="2" charset="-78"/>
              </a:rPr>
              <a:t>بايد ابتدا تصميم بگيريد كه </a:t>
            </a:r>
            <a:r>
              <a:rPr lang="fa-IR" sz="2800" dirty="0" smtClean="0">
                <a:cs typeface="B Nazanin" pitchFamily="2" charset="-78"/>
              </a:rPr>
              <a:t>كدام كانال </a:t>
            </a:r>
            <a:r>
              <a:rPr lang="fa-IR" sz="2800" dirty="0">
                <a:cs typeface="B Nazanin" pitchFamily="2" charset="-78"/>
              </a:rPr>
              <a:t>هاي ارتباطي به بهترين شكل به مخاطبين مورد نظرتان دسترسي دارند .</a:t>
            </a:r>
          </a:p>
          <a:p>
            <a:pPr algn="just">
              <a:lnSpc>
                <a:spcPct val="150000"/>
              </a:lnSpc>
            </a:pPr>
            <a:r>
              <a:rPr lang="fa-IR" sz="2800" dirty="0">
                <a:cs typeface="B Nazanin" pitchFamily="2" charset="-78"/>
              </a:rPr>
              <a:t>برقراركنندگان ارتباط استراتژيك، </a:t>
            </a:r>
            <a:r>
              <a:rPr lang="fa-IR" sz="2800" dirty="0" smtClean="0">
                <a:cs typeface="B Nazanin" pitchFamily="2" charset="-78"/>
              </a:rPr>
              <a:t>كانالهاي </a:t>
            </a:r>
            <a:r>
              <a:rPr lang="fa-IR" sz="2800" dirty="0">
                <a:cs typeface="B Nazanin" pitchFamily="2" charset="-78"/>
              </a:rPr>
              <a:t>ارتباطي را به عنوان مجاري </a:t>
            </a:r>
            <a:r>
              <a:rPr lang="fa-IR" sz="2800" dirty="0" smtClean="0">
                <a:cs typeface="B Nazanin" pitchFamily="2" charset="-78"/>
              </a:rPr>
              <a:t>انتقال پيام </a:t>
            </a:r>
            <a:r>
              <a:rPr lang="fa-IR" sz="2800" dirty="0">
                <a:cs typeface="B Nazanin" pitchFamily="2" charset="-78"/>
              </a:rPr>
              <a:t>تعريف مي كنند كه موجب تبادل پيام بين </a:t>
            </a:r>
            <a:r>
              <a:rPr lang="fa-IR" sz="2800" dirty="0" smtClean="0">
                <a:cs typeface="B Nazanin" pitchFamily="2" charset="-78"/>
              </a:rPr>
              <a:t>فرستندگان </a:t>
            </a:r>
            <a:r>
              <a:rPr lang="fa-IR" sz="2800" dirty="0">
                <a:cs typeface="B Nazanin" pitchFamily="2" charset="-78"/>
              </a:rPr>
              <a:t>و گيرندگان </a:t>
            </a:r>
            <a:r>
              <a:rPr lang="fa-IR" sz="2800" dirty="0" smtClean="0">
                <a:cs typeface="B Nazanin" pitchFamily="2" charset="-78"/>
              </a:rPr>
              <a:t>آن مي </a:t>
            </a:r>
            <a:r>
              <a:rPr lang="fa-IR" sz="2800" dirty="0">
                <a:cs typeface="B Nazanin" pitchFamily="2" charset="-78"/>
              </a:rPr>
              <a:t>شود</a:t>
            </a:r>
          </a:p>
        </p:txBody>
      </p:sp>
    </p:spTree>
    <p:extLst>
      <p:ext uri="{BB962C8B-B14F-4D97-AF65-F5344CB8AC3E}">
        <p14:creationId xmlns:p14="http://schemas.microsoft.com/office/powerpoint/2010/main" xmlns="" val="61538268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solidFill>
                  <a:schemeClr val="tx1"/>
                </a:solidFill>
                <a:cs typeface="B Titr" pitchFamily="2" charset="-78"/>
              </a:rPr>
              <a:t>يك روز عادي از زندگي مخاطب مورد نظر</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179512" y="1600200"/>
            <a:ext cx="8712968" cy="4525963"/>
          </a:xfrm>
        </p:spPr>
        <p:txBody>
          <a:bodyPr>
            <a:normAutofit/>
          </a:bodyPr>
          <a:lstStyle/>
          <a:p>
            <a:pPr marL="0" indent="0" algn="just">
              <a:lnSpc>
                <a:spcPct val="150000"/>
              </a:lnSpc>
              <a:buNone/>
            </a:pPr>
            <a:r>
              <a:rPr lang="fa-IR" sz="3200" dirty="0">
                <a:cs typeface="B Nazanin" pitchFamily="2" charset="-78"/>
              </a:rPr>
              <a:t>برنامه يك روز عادي از </a:t>
            </a:r>
            <a:r>
              <a:rPr lang="fa-IR" sz="3200" dirty="0" smtClean="0">
                <a:cs typeface="B Nazanin" pitchFamily="2" charset="-78"/>
              </a:rPr>
              <a:t>زندگي مخاطب </a:t>
            </a:r>
            <a:r>
              <a:rPr lang="fa-IR" sz="3200" dirty="0">
                <a:cs typeface="B Nazanin" pitchFamily="2" charset="-78"/>
              </a:rPr>
              <a:t>مورد </a:t>
            </a:r>
            <a:r>
              <a:rPr lang="fa-IR" sz="3200" dirty="0" smtClean="0">
                <a:cs typeface="B Nazanin" pitchFamily="2" charset="-78"/>
              </a:rPr>
              <a:t>نظر را مشخص کنید. برنامه </a:t>
            </a:r>
            <a:r>
              <a:rPr lang="fa-IR" sz="3200" dirty="0">
                <a:cs typeface="B Nazanin" pitchFamily="2" charset="-78"/>
              </a:rPr>
              <a:t>مذكور بايد شامل فعاليت در خانه، محل </a:t>
            </a:r>
            <a:r>
              <a:rPr lang="fa-IR" sz="3200" dirty="0" smtClean="0">
                <a:cs typeface="B Nazanin" pitchFamily="2" charset="-78"/>
              </a:rPr>
              <a:t>كار يا </a:t>
            </a:r>
            <a:r>
              <a:rPr lang="fa-IR" sz="3200" dirty="0">
                <a:cs typeface="B Nazanin" pitchFamily="2" charset="-78"/>
              </a:rPr>
              <a:t>اوقات فراغت مخاطب باشد</a:t>
            </a:r>
            <a:r>
              <a:rPr lang="fa-IR" sz="3200" dirty="0" smtClean="0">
                <a:cs typeface="B Nazanin" pitchFamily="2" charset="-78"/>
              </a:rPr>
              <a:t>.</a:t>
            </a:r>
          </a:p>
          <a:p>
            <a:pPr marL="0" indent="0" algn="just">
              <a:lnSpc>
                <a:spcPct val="150000"/>
              </a:lnSpc>
              <a:buNone/>
            </a:pPr>
            <a:r>
              <a:rPr lang="fa-IR" sz="3200" dirty="0">
                <a:cs typeface="B Nazanin" pitchFamily="2" charset="-78"/>
              </a:rPr>
              <a:t>مشخص كنيدكه در كدام </a:t>
            </a:r>
            <a:r>
              <a:rPr lang="fa-IR" sz="3200" dirty="0" smtClean="0">
                <a:cs typeface="B Nazanin" pitchFamily="2" charset="-78"/>
              </a:rPr>
              <a:t>يك از </a:t>
            </a:r>
            <a:r>
              <a:rPr lang="fa-IR" sz="3200" dirty="0">
                <a:cs typeface="B Nazanin" pitchFamily="2" charset="-78"/>
              </a:rPr>
              <a:t>اين فرصت ها مخاطبين مي توانند در معرض پيام كانال هاي ارتباطي </a:t>
            </a:r>
            <a:r>
              <a:rPr lang="fa-IR" sz="3200" dirty="0" smtClean="0">
                <a:cs typeface="B Nazanin" pitchFamily="2" charset="-78"/>
              </a:rPr>
              <a:t>قرار بگيرند</a:t>
            </a:r>
            <a:r>
              <a:rPr lang="fa-IR" sz="3200" dirty="0">
                <a:cs typeface="B Nazanin" pitchFamily="2" charset="-78"/>
              </a:rPr>
              <a:t>.</a:t>
            </a:r>
          </a:p>
        </p:txBody>
      </p:sp>
    </p:spTree>
    <p:extLst>
      <p:ext uri="{BB962C8B-B14F-4D97-AF65-F5344CB8AC3E}">
        <p14:creationId xmlns:p14="http://schemas.microsoft.com/office/powerpoint/2010/main" xmlns="" val="169627752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Autofit/>
          </a:bodyPr>
          <a:lstStyle/>
          <a:p>
            <a:r>
              <a:rPr lang="fa-IR" sz="3600" b="1" dirty="0">
                <a:solidFill>
                  <a:schemeClr val="tx1"/>
                </a:solidFill>
                <a:cs typeface="B Titr" pitchFamily="2" charset="-78"/>
              </a:rPr>
              <a:t>بررسي بهترين تركيب كانالها براي اجراي استراتژي ارتباطي منتخب</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457200" y="1600200"/>
            <a:ext cx="8291264" cy="4997152"/>
          </a:xfrm>
        </p:spPr>
        <p:txBody>
          <a:bodyPr>
            <a:normAutofit/>
          </a:bodyPr>
          <a:lstStyle/>
          <a:p>
            <a:pPr marL="0" indent="0" algn="just">
              <a:lnSpc>
                <a:spcPct val="150000"/>
              </a:lnSpc>
              <a:buNone/>
            </a:pPr>
            <a:r>
              <a:rPr lang="fa-IR" dirty="0" smtClean="0">
                <a:cs typeface="B Nazanin" pitchFamily="2" charset="-78"/>
              </a:rPr>
              <a:t>در این مرحله باید تصميم </a:t>
            </a:r>
            <a:r>
              <a:rPr lang="fa-IR" dirty="0">
                <a:cs typeface="B Nazanin" pitchFamily="2" charset="-78"/>
              </a:rPr>
              <a:t>گيري در مورد بهترين تركيب كانال </a:t>
            </a:r>
            <a:r>
              <a:rPr lang="fa-IR" dirty="0" smtClean="0">
                <a:cs typeface="B Nazanin" pitchFamily="2" charset="-78"/>
              </a:rPr>
              <a:t>انجام شود.</a:t>
            </a:r>
          </a:p>
          <a:p>
            <a:pPr marL="0" indent="0" algn="just">
              <a:lnSpc>
                <a:spcPct val="150000"/>
              </a:lnSpc>
              <a:buNone/>
            </a:pPr>
            <a:r>
              <a:rPr lang="fa-IR" dirty="0" smtClean="0">
                <a:cs typeface="B Nazanin" pitchFamily="2" charset="-78"/>
              </a:rPr>
              <a:t> براي اين </a:t>
            </a:r>
            <a:r>
              <a:rPr lang="fa-IR" dirty="0">
                <a:cs typeface="B Nazanin" pitchFamily="2" charset="-78"/>
              </a:rPr>
              <a:t>كار بايد ببينيد بهترين راه رسيدن به مخاطب مورد نظر براي تحقق </a:t>
            </a:r>
            <a:r>
              <a:rPr lang="fa-IR" dirty="0" smtClean="0">
                <a:cs typeface="B Nazanin" pitchFamily="2" charset="-78"/>
              </a:rPr>
              <a:t>اهداف اختصاصي </a:t>
            </a:r>
            <a:r>
              <a:rPr lang="fa-IR" dirty="0">
                <a:cs typeface="B Nazanin" pitchFamily="2" charset="-78"/>
              </a:rPr>
              <a:t>تعيين شده در گام 3 چيست؟ </a:t>
            </a:r>
            <a:endParaRPr lang="fa-IR" dirty="0" smtClean="0">
              <a:cs typeface="B Nazanin" pitchFamily="2" charset="-78"/>
            </a:endParaRPr>
          </a:p>
          <a:p>
            <a:pPr marL="0" indent="0" algn="just">
              <a:lnSpc>
                <a:spcPct val="150000"/>
              </a:lnSpc>
              <a:buNone/>
            </a:pPr>
            <a:r>
              <a:rPr lang="fa-IR" dirty="0" smtClean="0">
                <a:cs typeface="B Nazanin" pitchFamily="2" charset="-78"/>
              </a:rPr>
              <a:t>آيا </a:t>
            </a:r>
            <a:r>
              <a:rPr lang="fa-IR" dirty="0">
                <a:cs typeface="B Nazanin" pitchFamily="2" charset="-78"/>
              </a:rPr>
              <a:t>بايد بر پوشش گسترده، تكرار و </a:t>
            </a:r>
            <a:r>
              <a:rPr lang="fa-IR" dirty="0" smtClean="0">
                <a:cs typeface="B Nazanin" pitchFamily="2" charset="-78"/>
              </a:rPr>
              <a:t>يا توسعه </a:t>
            </a:r>
            <a:r>
              <a:rPr lang="fa-IR" dirty="0">
                <a:cs typeface="B Nazanin" pitchFamily="2" charset="-78"/>
              </a:rPr>
              <a:t>حداكثري هر دو مورد تأكيد كنيم؟</a:t>
            </a:r>
          </a:p>
        </p:txBody>
      </p:sp>
    </p:spTree>
    <p:extLst>
      <p:ext uri="{BB962C8B-B14F-4D97-AF65-F5344CB8AC3E}">
        <p14:creationId xmlns:p14="http://schemas.microsoft.com/office/powerpoint/2010/main" xmlns="" val="280143619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Autofit/>
          </a:bodyPr>
          <a:lstStyle/>
          <a:p>
            <a:r>
              <a:rPr lang="fa-IR" sz="3600" b="1" dirty="0">
                <a:solidFill>
                  <a:schemeClr val="tx1"/>
                </a:solidFill>
                <a:cs typeface="B Titr" pitchFamily="2" charset="-78"/>
              </a:rPr>
              <a:t>تعيين هزينه اثربخشي هر يك از كانال هاي ارتباطي موجود</a:t>
            </a:r>
            <a:endParaRPr lang="fa-IR" sz="3600" dirty="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pPr algn="just">
              <a:lnSpc>
                <a:spcPct val="150000"/>
              </a:lnSpc>
            </a:pPr>
            <a:r>
              <a:rPr lang="fa-IR" sz="3200" dirty="0">
                <a:cs typeface="B Nazanin" pitchFamily="2" charset="-78"/>
              </a:rPr>
              <a:t>براي تعيين هزينه اثربخشي هر </a:t>
            </a:r>
            <a:r>
              <a:rPr lang="fa-IR" sz="3200" dirty="0" smtClean="0">
                <a:cs typeface="B Nazanin" pitchFamily="2" charset="-78"/>
              </a:rPr>
              <a:t>كانال ارتباطي </a:t>
            </a:r>
            <a:r>
              <a:rPr lang="fa-IR" sz="3200" dirty="0">
                <a:cs typeface="B Nazanin" pitchFamily="2" charset="-78"/>
              </a:rPr>
              <a:t>مي توانيد هزينه توليد و انتشار رسانه ارتباطي تان از كانال مذكور را </a:t>
            </a:r>
            <a:r>
              <a:rPr lang="fa-IR" sz="3200" dirty="0" smtClean="0">
                <a:cs typeface="B Nazanin" pitchFamily="2" charset="-78"/>
              </a:rPr>
              <a:t>برتعداد </a:t>
            </a:r>
            <a:r>
              <a:rPr lang="fa-IR" sz="3200" dirty="0">
                <a:cs typeface="B Nazanin" pitchFamily="2" charset="-78"/>
              </a:rPr>
              <a:t>مخاطبين تحت پوشش آن كانال تقسيم </a:t>
            </a:r>
            <a:r>
              <a:rPr lang="fa-IR" sz="3200" dirty="0" smtClean="0">
                <a:cs typeface="B Nazanin" pitchFamily="2" charset="-78"/>
              </a:rPr>
              <a:t>كنيد.</a:t>
            </a:r>
            <a:endParaRPr lang="fa-IR" sz="3200" dirty="0">
              <a:cs typeface="B Nazanin" pitchFamily="2" charset="-78"/>
            </a:endParaRPr>
          </a:p>
        </p:txBody>
      </p:sp>
    </p:spTree>
    <p:extLst>
      <p:ext uri="{BB962C8B-B14F-4D97-AF65-F5344CB8AC3E}">
        <p14:creationId xmlns:p14="http://schemas.microsoft.com/office/powerpoint/2010/main" xmlns="" val="403486304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chemeClr val="tx1"/>
                </a:solidFill>
                <a:cs typeface="B Titr" pitchFamily="2" charset="-78"/>
              </a:rPr>
              <a:t>مراحل انتخاب کانال ارتباطی</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107504" y="1600200"/>
            <a:ext cx="8856984" cy="5257800"/>
          </a:xfrm>
        </p:spPr>
        <p:txBody>
          <a:bodyPr>
            <a:normAutofit/>
          </a:bodyPr>
          <a:lstStyle/>
          <a:p>
            <a:pPr algn="just"/>
            <a:r>
              <a:rPr lang="fa-IR" sz="2800" dirty="0">
                <a:cs typeface="B Nazanin" pitchFamily="2" charset="-78"/>
              </a:rPr>
              <a:t>در </a:t>
            </a:r>
            <a:r>
              <a:rPr lang="fa-IR" sz="2800" dirty="0" smtClean="0">
                <a:cs typeface="B Nazanin" pitchFamily="2" charset="-78"/>
              </a:rPr>
              <a:t>این مرحله كانال </a:t>
            </a:r>
            <a:r>
              <a:rPr lang="fa-IR" sz="2800" dirty="0">
                <a:cs typeface="B Nazanin" pitchFamily="2" charset="-78"/>
              </a:rPr>
              <a:t>هاي ارتباطي موجود را ليست نموده، مقايسه كنيد </a:t>
            </a:r>
            <a:endParaRPr lang="fa-IR" sz="2800" dirty="0" smtClean="0">
              <a:cs typeface="B Nazanin" pitchFamily="2" charset="-78"/>
            </a:endParaRPr>
          </a:p>
          <a:p>
            <a:pPr algn="just"/>
            <a:r>
              <a:rPr lang="fa-IR" sz="2800" dirty="0" smtClean="0">
                <a:cs typeface="B Nazanin" pitchFamily="2" charset="-78"/>
              </a:rPr>
              <a:t>كانال </a:t>
            </a:r>
            <a:r>
              <a:rPr lang="fa-IR" sz="2800" dirty="0">
                <a:cs typeface="B Nazanin" pitchFamily="2" charset="-78"/>
              </a:rPr>
              <a:t>هايي كه ممكن است از آن </a:t>
            </a:r>
            <a:r>
              <a:rPr lang="fa-IR" sz="2800" dirty="0" smtClean="0">
                <a:cs typeface="B Nazanin" pitchFamily="2" charset="-78"/>
              </a:rPr>
              <a:t>استفاده نماييد </a:t>
            </a:r>
            <a:r>
              <a:rPr lang="fa-IR" sz="2800" dirty="0">
                <a:cs typeface="B Nazanin" pitchFamily="2" charset="-78"/>
              </a:rPr>
              <a:t>را با دايره </a:t>
            </a:r>
            <a:r>
              <a:rPr lang="fa-IR" sz="2800" dirty="0" smtClean="0">
                <a:cs typeface="B Nazanin" pitchFamily="2" charset="-78"/>
              </a:rPr>
              <a:t>مشخص </a:t>
            </a:r>
            <a:r>
              <a:rPr lang="fa-IR" sz="2800" dirty="0">
                <a:cs typeface="B Nazanin" pitchFamily="2" charset="-78"/>
              </a:rPr>
              <a:t>نماييد.</a:t>
            </a:r>
            <a:endParaRPr lang="fa-IR" sz="2800" dirty="0" smtClean="0">
              <a:cs typeface="B Nazanin" pitchFamily="2" charset="-78"/>
            </a:endParaRPr>
          </a:p>
          <a:p>
            <a:pPr algn="just"/>
            <a:r>
              <a:rPr lang="fa-IR" sz="2800" dirty="0">
                <a:cs typeface="B Nazanin" pitchFamily="2" charset="-78"/>
              </a:rPr>
              <a:t>تعيين هزينه </a:t>
            </a:r>
            <a:r>
              <a:rPr lang="fa-IR" sz="2800" dirty="0" smtClean="0">
                <a:cs typeface="B Nazanin" pitchFamily="2" charset="-78"/>
              </a:rPr>
              <a:t>اثربخشي </a:t>
            </a:r>
            <a:r>
              <a:rPr lang="fa-IR" sz="2800" dirty="0">
                <a:cs typeface="B Nazanin" pitchFamily="2" charset="-78"/>
              </a:rPr>
              <a:t>هر يك از كانال هاي ارتباطي </a:t>
            </a:r>
            <a:r>
              <a:rPr lang="fa-IR" sz="2800" dirty="0" smtClean="0">
                <a:cs typeface="B Nazanin" pitchFamily="2" charset="-78"/>
              </a:rPr>
              <a:t>موجود مشخص نمایید.(</a:t>
            </a:r>
            <a:r>
              <a:rPr lang="fa-IR" sz="2800" dirty="0">
                <a:cs typeface="B Nazanin" pitchFamily="2" charset="-78"/>
              </a:rPr>
              <a:t>درصد مخاطبين تحت پوشش هر يك از كانال ها و نيز هزينه اثربخشي كانال مذكور را بررسي كنيد</a:t>
            </a:r>
            <a:r>
              <a:rPr lang="fa-IR" sz="2800" dirty="0" smtClean="0">
                <a:cs typeface="B Nazanin" pitchFamily="2" charset="-78"/>
              </a:rPr>
              <a:t>)</a:t>
            </a:r>
          </a:p>
          <a:p>
            <a:pPr marL="0" indent="0" algn="just">
              <a:buNone/>
            </a:pPr>
            <a:endParaRPr lang="fa-IR" sz="2800" dirty="0">
              <a:cs typeface="B Nazanin" pitchFamily="2" charset="-78"/>
            </a:endParaRPr>
          </a:p>
          <a:p>
            <a:pPr algn="just"/>
            <a:r>
              <a:rPr lang="fa-IR" sz="2800" dirty="0">
                <a:cs typeface="B Nazanin" pitchFamily="2" charset="-78"/>
              </a:rPr>
              <a:t>بهترين تركيب كانالها براي اجراي استراتژي ارتباطي منتخب انتخاب کنید.</a:t>
            </a:r>
          </a:p>
          <a:p>
            <a:pPr algn="just"/>
            <a:endParaRPr lang="fa-IR" dirty="0">
              <a:cs typeface="B Nazanin" pitchFamily="2" charset="-78"/>
            </a:endParaRPr>
          </a:p>
          <a:p>
            <a:pPr algn="just"/>
            <a:endParaRPr lang="fa-IR" dirty="0" smtClean="0">
              <a:cs typeface="B Nazanin" pitchFamily="2" charset="-78"/>
            </a:endParaRPr>
          </a:p>
        </p:txBody>
      </p:sp>
    </p:spTree>
    <p:extLst>
      <p:ext uri="{BB962C8B-B14F-4D97-AF65-F5344CB8AC3E}">
        <p14:creationId xmlns:p14="http://schemas.microsoft.com/office/powerpoint/2010/main" xmlns="" val="330981580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fa-IR" sz="3600" b="1" dirty="0">
                <a:solidFill>
                  <a:schemeClr val="tx1"/>
                </a:solidFill>
                <a:cs typeface="B Titr" pitchFamily="2" charset="-78"/>
              </a:rPr>
              <a:t>استفاده هم زمان از چند كانال ارتباطي</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152400" y="1527048"/>
            <a:ext cx="8839200" cy="4572000"/>
          </a:xfrm>
        </p:spPr>
        <p:txBody>
          <a:bodyPr>
            <a:normAutofit/>
          </a:bodyPr>
          <a:lstStyle/>
          <a:p>
            <a:pPr marL="0" indent="0" algn="just">
              <a:lnSpc>
                <a:spcPct val="150000"/>
              </a:lnSpc>
              <a:buNone/>
            </a:pPr>
            <a:r>
              <a:rPr lang="fa-IR" dirty="0">
                <a:cs typeface="B Nazanin" pitchFamily="2" charset="-78"/>
              </a:rPr>
              <a:t>تحقيقات نشان مي دهد شانس تغيير رفتار در استفاده هم زمان از چند </a:t>
            </a:r>
            <a:r>
              <a:rPr lang="fa-IR" dirty="0" smtClean="0">
                <a:cs typeface="B Nazanin" pitchFamily="2" charset="-78"/>
              </a:rPr>
              <a:t>كانال ارتباطي</a:t>
            </a:r>
            <a:r>
              <a:rPr lang="fa-IR" dirty="0">
                <a:cs typeface="B Nazanin" pitchFamily="2" charset="-78"/>
              </a:rPr>
              <a:t>، بيشتر از استفاده از يك كانال ارتباطي </a:t>
            </a:r>
            <a:r>
              <a:rPr lang="fa-IR" dirty="0" smtClean="0">
                <a:cs typeface="B Nazanin" pitchFamily="2" charset="-78"/>
              </a:rPr>
              <a:t>است</a:t>
            </a:r>
          </a:p>
          <a:p>
            <a:pPr algn="just">
              <a:lnSpc>
                <a:spcPct val="150000"/>
              </a:lnSpc>
            </a:pPr>
            <a:r>
              <a:rPr lang="fa-IR" dirty="0">
                <a:cs typeface="B Nazanin" pitchFamily="2" charset="-78"/>
              </a:rPr>
              <a:t>با استفاده هم زمان از چندكانال ارتباطي به </a:t>
            </a:r>
            <a:r>
              <a:rPr lang="fa-IR" dirty="0" smtClean="0">
                <a:cs typeface="B Nazanin" pitchFamily="2" charset="-78"/>
              </a:rPr>
              <a:t>افراد بيشتري </a:t>
            </a:r>
            <a:r>
              <a:rPr lang="fa-IR" dirty="0">
                <a:cs typeface="B Nazanin" pitchFamily="2" charset="-78"/>
              </a:rPr>
              <a:t>در محيط هاي مختلف و با تكرار و توالي بيشتر دست مي </a:t>
            </a:r>
            <a:r>
              <a:rPr lang="fa-IR" dirty="0" smtClean="0">
                <a:cs typeface="B Nazanin" pitchFamily="2" charset="-78"/>
              </a:rPr>
              <a:t>يابيد</a:t>
            </a:r>
          </a:p>
          <a:p>
            <a:pPr algn="just">
              <a:lnSpc>
                <a:spcPct val="150000"/>
              </a:lnSpc>
            </a:pPr>
            <a:r>
              <a:rPr lang="fa-IR" dirty="0">
                <a:cs typeface="B Nazanin" pitchFamily="2" charset="-78"/>
              </a:rPr>
              <a:t>در اين حالت مخاطبين اوليه</a:t>
            </a:r>
            <a:r>
              <a:rPr lang="fa-IR" dirty="0" smtClean="0">
                <a:cs typeface="B Nazanin" pitchFamily="2" charset="-78"/>
              </a:rPr>
              <a:t>، ثانويه </a:t>
            </a:r>
            <a:r>
              <a:rPr lang="fa-IR" dirty="0">
                <a:cs typeface="B Nazanin" pitchFamily="2" charset="-78"/>
              </a:rPr>
              <a:t>و افرادكليدي در معرض پيام </a:t>
            </a:r>
            <a:r>
              <a:rPr lang="fa-IR" dirty="0" smtClean="0">
                <a:cs typeface="B Nazanin" pitchFamily="2" charset="-78"/>
              </a:rPr>
              <a:t>هاي يكسان </a:t>
            </a:r>
            <a:r>
              <a:rPr lang="fa-IR" dirty="0">
                <a:cs typeface="B Nazanin" pitchFamily="2" charset="-78"/>
              </a:rPr>
              <a:t>قرار مي گيرند و در چنين حالتي، حمايت از برنامه ارتباطي شما </a:t>
            </a:r>
            <a:r>
              <a:rPr lang="fa-IR" dirty="0" smtClean="0">
                <a:cs typeface="B Nazanin" pitchFamily="2" charset="-78"/>
              </a:rPr>
              <a:t>افزايش مي </a:t>
            </a:r>
            <a:r>
              <a:rPr lang="fa-IR" dirty="0">
                <a:cs typeface="B Nazanin" pitchFamily="2" charset="-78"/>
              </a:rPr>
              <a:t>يابد.</a:t>
            </a:r>
          </a:p>
        </p:txBody>
      </p:sp>
    </p:spTree>
    <p:extLst>
      <p:ext uri="{BB962C8B-B14F-4D97-AF65-F5344CB8AC3E}">
        <p14:creationId xmlns:p14="http://schemas.microsoft.com/office/powerpoint/2010/main" xmlns="" val="107193143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solidFill>
                  <a:schemeClr val="tx1"/>
                </a:solidFill>
                <a:cs typeface="B Titr" pitchFamily="2" charset="-78"/>
              </a:rPr>
              <a:t>كانال هاي ارتباطي حمايتي با استدلال منطقي براي هر يك</a:t>
            </a:r>
            <a:endParaRPr lang="fa-IR" dirty="0">
              <a:solidFill>
                <a:schemeClr val="tx1"/>
              </a:solidFill>
            </a:endParaRPr>
          </a:p>
        </p:txBody>
      </p:sp>
      <p:sp>
        <p:nvSpPr>
          <p:cNvPr id="3" name="Content Placeholder 2"/>
          <p:cNvSpPr>
            <a:spLocks noGrp="1"/>
          </p:cNvSpPr>
          <p:nvPr>
            <p:ph sz="quarter" idx="1"/>
          </p:nvPr>
        </p:nvSpPr>
        <p:spPr>
          <a:xfrm>
            <a:off x="152400" y="1527048"/>
            <a:ext cx="8763000" cy="4572000"/>
          </a:xfrm>
        </p:spPr>
        <p:txBody>
          <a:bodyPr>
            <a:normAutofit/>
          </a:bodyPr>
          <a:lstStyle/>
          <a:p>
            <a:pPr marL="0" indent="0" algn="just">
              <a:lnSpc>
                <a:spcPct val="150000"/>
              </a:lnSpc>
              <a:buNone/>
            </a:pPr>
            <a:r>
              <a:rPr lang="fa-IR" sz="3200" dirty="0">
                <a:cs typeface="B Nazanin" pitchFamily="2" charset="-78"/>
              </a:rPr>
              <a:t>شما بايد در تركيب ايده آلي از </a:t>
            </a:r>
            <a:r>
              <a:rPr lang="fa-IR" sz="3200" dirty="0" smtClean="0">
                <a:cs typeface="B Nazanin" pitchFamily="2" charset="-78"/>
              </a:rPr>
              <a:t>كانال </a:t>
            </a:r>
            <a:r>
              <a:rPr lang="fa-IR" sz="3200" dirty="0">
                <a:cs typeface="B Nazanin" pitchFamily="2" charset="-78"/>
              </a:rPr>
              <a:t>هاي ارتباطي كه براي </a:t>
            </a:r>
            <a:r>
              <a:rPr lang="fa-IR" sz="3200" dirty="0" smtClean="0">
                <a:cs typeface="B Nazanin" pitchFamily="2" charset="-78"/>
              </a:rPr>
              <a:t>برنامه تان برگزيده ايد، كانال </a:t>
            </a:r>
            <a:r>
              <a:rPr lang="fa-IR" sz="3200" dirty="0">
                <a:cs typeface="B Nazanin" pitchFamily="2" charset="-78"/>
              </a:rPr>
              <a:t>ارتباطي رهبر و نيز كانال هاي ارتباطي حمايتي را تعيين </a:t>
            </a:r>
            <a:r>
              <a:rPr lang="fa-IR" sz="3200" dirty="0" smtClean="0">
                <a:cs typeface="B Nazanin" pitchFamily="2" charset="-78"/>
              </a:rPr>
              <a:t>كنيد و </a:t>
            </a:r>
            <a:r>
              <a:rPr lang="fa-IR" sz="3200" dirty="0">
                <a:cs typeface="B Nazanin" pitchFamily="2" charset="-78"/>
              </a:rPr>
              <a:t>نيز دلايل منطقي اين تصميم را بيان كنيد.</a:t>
            </a:r>
          </a:p>
        </p:txBody>
      </p:sp>
    </p:spTree>
    <p:extLst>
      <p:ext uri="{BB962C8B-B14F-4D97-AF65-F5344CB8AC3E}">
        <p14:creationId xmlns:p14="http://schemas.microsoft.com/office/powerpoint/2010/main" xmlns="" val="88270438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219200"/>
          </a:xfrm>
        </p:spPr>
        <p:txBody>
          <a:bodyPr>
            <a:noAutofit/>
          </a:bodyPr>
          <a:lstStyle/>
          <a:p>
            <a:r>
              <a:rPr lang="fa-IR" sz="3600" b="1" dirty="0">
                <a:solidFill>
                  <a:schemeClr val="tx1"/>
                </a:solidFill>
                <a:cs typeface="B Titr" pitchFamily="2" charset="-78"/>
              </a:rPr>
              <a:t>كانال هاي ارتباطي حمايتي با استدلال منطقي براي هر يك</a:t>
            </a:r>
            <a:endParaRPr lang="fa-IR" sz="3600" dirty="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pPr marL="0" indent="0">
              <a:lnSpc>
                <a:spcPct val="150000"/>
              </a:lnSpc>
              <a:buNone/>
            </a:pPr>
            <a:r>
              <a:rPr lang="fa-IR" dirty="0">
                <a:cs typeface="B Nazanin" pitchFamily="2" charset="-78"/>
              </a:rPr>
              <a:t>پوشش كدام كانال ارتباطي بيشتر است (با توجه به مخاطبين مورد نظرتان) ؟</a:t>
            </a:r>
          </a:p>
          <a:p>
            <a:pPr marL="0" indent="0">
              <a:lnSpc>
                <a:spcPct val="150000"/>
              </a:lnSpc>
              <a:buNone/>
            </a:pPr>
            <a:r>
              <a:rPr lang="fa-IR" dirty="0">
                <a:cs typeface="B Nazanin" pitchFamily="2" charset="-78"/>
              </a:rPr>
              <a:t>• كدام كانال ارتباطي با خلاصه پيام ارتباطي تان،تطابق بيشتري دارد</a:t>
            </a:r>
            <a:r>
              <a:rPr lang="fa-IR" dirty="0" smtClean="0">
                <a:cs typeface="B Nazanin" pitchFamily="2" charset="-78"/>
              </a:rPr>
              <a:t>؟</a:t>
            </a:r>
          </a:p>
          <a:p>
            <a:pPr marL="0" indent="0">
              <a:lnSpc>
                <a:spcPct val="150000"/>
              </a:lnSpc>
              <a:buNone/>
            </a:pPr>
            <a:r>
              <a:rPr lang="fa-IR" dirty="0" smtClean="0">
                <a:cs typeface="B Nazanin" pitchFamily="2" charset="-78"/>
              </a:rPr>
              <a:t>با كدام </a:t>
            </a:r>
            <a:r>
              <a:rPr lang="fa-IR" dirty="0">
                <a:cs typeface="B Nazanin" pitchFamily="2" charset="-78"/>
              </a:rPr>
              <a:t>كانال ارتباطي مي توان پيام مورد نظر را به بهترين شكل منتقل نمود؟</a:t>
            </a:r>
          </a:p>
          <a:p>
            <a:pPr marL="0" indent="0">
              <a:lnSpc>
                <a:spcPct val="150000"/>
              </a:lnSpc>
              <a:buNone/>
            </a:pPr>
            <a:r>
              <a:rPr lang="fa-IR" dirty="0">
                <a:cs typeface="B Nazanin" pitchFamily="2" charset="-78"/>
              </a:rPr>
              <a:t>• كدام كانال ارتباطي نتايج و تأثير بهتري را در پي خواهد داشت</a:t>
            </a:r>
            <a:r>
              <a:rPr lang="fa-IR" dirty="0"/>
              <a:t>؟</a:t>
            </a:r>
          </a:p>
        </p:txBody>
      </p:sp>
    </p:spTree>
    <p:extLst>
      <p:ext uri="{BB962C8B-B14F-4D97-AF65-F5344CB8AC3E}">
        <p14:creationId xmlns:p14="http://schemas.microsoft.com/office/powerpoint/2010/main" xmlns="" val="328277359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tx1"/>
                </a:solidFill>
                <a:cs typeface="B Titr" pitchFamily="2" charset="-78"/>
              </a:rPr>
              <a:t>رسانه</a:t>
            </a:r>
            <a:endParaRPr lang="fa-IR" dirty="0">
              <a:solidFill>
                <a:schemeClr val="tx1"/>
              </a:solidFill>
              <a:cs typeface="B Titr" pitchFamily="2" charset="-78"/>
            </a:endParaRPr>
          </a:p>
        </p:txBody>
      </p:sp>
      <p:sp>
        <p:nvSpPr>
          <p:cNvPr id="3" name="Content Placeholder 2"/>
          <p:cNvSpPr>
            <a:spLocks noGrp="1"/>
          </p:cNvSpPr>
          <p:nvPr>
            <p:ph sz="quarter" idx="1"/>
          </p:nvPr>
        </p:nvSpPr>
        <p:spPr/>
        <p:txBody>
          <a:bodyPr/>
          <a:lstStyle/>
          <a:p>
            <a:pPr>
              <a:lnSpc>
                <a:spcPct val="150000"/>
              </a:lnSpc>
            </a:pPr>
            <a:r>
              <a:rPr lang="fa-IR" dirty="0">
                <a:cs typeface="B Nazanin" pitchFamily="2" charset="-78"/>
              </a:rPr>
              <a:t>عنوان ابزارهايي هستند كه </a:t>
            </a:r>
            <a:r>
              <a:rPr lang="fa-IR" dirty="0" smtClean="0">
                <a:cs typeface="B Nazanin" pitchFamily="2" charset="-78"/>
              </a:rPr>
              <a:t>شما براي </a:t>
            </a:r>
            <a:r>
              <a:rPr lang="fa-IR" dirty="0">
                <a:cs typeface="B Nazanin" pitchFamily="2" charset="-78"/>
              </a:rPr>
              <a:t>حركت در كانال از آنها استفاده مي كنيد</a:t>
            </a:r>
            <a:r>
              <a:rPr lang="fa-IR" dirty="0" smtClean="0">
                <a:cs typeface="B Nazanin" pitchFamily="2" charset="-78"/>
              </a:rPr>
              <a:t>.</a:t>
            </a:r>
          </a:p>
          <a:p>
            <a:pPr>
              <a:lnSpc>
                <a:spcPct val="150000"/>
              </a:lnSpc>
            </a:pPr>
            <a:endParaRPr lang="fa-IR" dirty="0">
              <a:cs typeface="B Nazanin" pitchFamily="2" charset="-78"/>
            </a:endParaRPr>
          </a:p>
        </p:txBody>
      </p:sp>
    </p:spTree>
    <p:extLst>
      <p:ext uri="{BB962C8B-B14F-4D97-AF65-F5344CB8AC3E}">
        <p14:creationId xmlns:p14="http://schemas.microsoft.com/office/powerpoint/2010/main" xmlns="" val="149263172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76400"/>
          </a:xfrm>
        </p:spPr>
        <p:txBody>
          <a:bodyPr>
            <a:normAutofit fontScale="90000"/>
          </a:bodyPr>
          <a:lstStyle/>
          <a:p>
            <a:r>
              <a:rPr lang="fa-IR" sz="4000" b="1" dirty="0">
                <a:solidFill>
                  <a:schemeClr val="tx1"/>
                </a:solidFill>
                <a:cs typeface="B Titr" pitchFamily="2" charset="-78"/>
              </a:rPr>
              <a:t>براي تعيين رسانه هاي ارتباطي مورد نياز بايد جواب پرسش هاي زير را بيابيد:</a:t>
            </a:r>
            <a:r>
              <a:rPr lang="fa-IR" b="1" dirty="0"/>
              <a:t/>
            </a:r>
            <a:br>
              <a:rPr lang="fa-IR" b="1" dirty="0"/>
            </a:br>
            <a:endParaRPr lang="fa-IR" dirty="0"/>
          </a:p>
        </p:txBody>
      </p:sp>
      <p:sp>
        <p:nvSpPr>
          <p:cNvPr id="3" name="Content Placeholder 2"/>
          <p:cNvSpPr>
            <a:spLocks noGrp="1"/>
          </p:cNvSpPr>
          <p:nvPr>
            <p:ph sz="quarter" idx="1"/>
          </p:nvPr>
        </p:nvSpPr>
        <p:spPr>
          <a:xfrm>
            <a:off x="107504" y="1988840"/>
            <a:ext cx="8712968" cy="4525963"/>
          </a:xfrm>
        </p:spPr>
        <p:txBody>
          <a:bodyPr>
            <a:normAutofit/>
          </a:bodyPr>
          <a:lstStyle/>
          <a:p>
            <a:pPr marL="0" indent="0">
              <a:lnSpc>
                <a:spcPct val="150000"/>
              </a:lnSpc>
              <a:buNone/>
            </a:pPr>
            <a:r>
              <a:rPr lang="fa-IR" dirty="0" smtClean="0"/>
              <a:t>• </a:t>
            </a:r>
            <a:r>
              <a:rPr lang="fa-IR" dirty="0">
                <a:cs typeface="B Nazanin" pitchFamily="2" charset="-78"/>
              </a:rPr>
              <a:t>چه رسانه هايي از استراتژي ارتباطي ما حمايت مي كنند؟</a:t>
            </a:r>
          </a:p>
          <a:p>
            <a:pPr marL="0" indent="0">
              <a:lnSpc>
                <a:spcPct val="150000"/>
              </a:lnSpc>
              <a:buNone/>
            </a:pPr>
            <a:r>
              <a:rPr lang="fa-IR" dirty="0">
                <a:cs typeface="B Nazanin" pitchFamily="2" charset="-78"/>
              </a:rPr>
              <a:t>• نحوه استفاده از آنها چگونه است؟</a:t>
            </a:r>
          </a:p>
          <a:p>
            <a:pPr marL="0" indent="0">
              <a:lnSpc>
                <a:spcPct val="150000"/>
              </a:lnSpc>
              <a:buNone/>
            </a:pPr>
            <a:r>
              <a:rPr lang="fa-IR" dirty="0">
                <a:cs typeface="B Nazanin" pitchFamily="2" charset="-78"/>
              </a:rPr>
              <a:t>• چرا بايد از اين رسانه ها استفاده نمود؟</a:t>
            </a:r>
          </a:p>
          <a:p>
            <a:pPr marL="0" indent="0">
              <a:lnSpc>
                <a:spcPct val="150000"/>
              </a:lnSpc>
              <a:buNone/>
            </a:pPr>
            <a:r>
              <a:rPr lang="fa-IR" dirty="0">
                <a:cs typeface="B Nazanin" pitchFamily="2" charset="-78"/>
              </a:rPr>
              <a:t>• تطابق اين رسانه ها با تصويري كه از مخاطب رسم كرده ايم چگونه است؟</a:t>
            </a:r>
          </a:p>
          <a:p>
            <a:pPr marL="0" indent="0">
              <a:buNone/>
            </a:pPr>
            <a:endParaRPr lang="fa-IR" dirty="0">
              <a:cs typeface="B Nazanin" pitchFamily="2" charset="-78"/>
            </a:endParaRPr>
          </a:p>
        </p:txBody>
      </p:sp>
    </p:spTree>
    <p:extLst>
      <p:ext uri="{BB962C8B-B14F-4D97-AF65-F5344CB8AC3E}">
        <p14:creationId xmlns:p14="http://schemas.microsoft.com/office/powerpoint/2010/main" xmlns="" val="4100020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Autofit/>
          </a:bodyPr>
          <a:lstStyle/>
          <a:p>
            <a:r>
              <a:rPr lang="fa-IR" sz="3600" dirty="0" smtClean="0">
                <a:solidFill>
                  <a:schemeClr val="tx1"/>
                </a:solidFill>
                <a:cs typeface="B Titr" pitchFamily="2" charset="-78"/>
              </a:rPr>
              <a:t>روش </a:t>
            </a:r>
            <a:r>
              <a:rPr lang="fa-IR" sz="3600" dirty="0">
                <a:solidFill>
                  <a:schemeClr val="tx1"/>
                </a:solidFill>
                <a:cs typeface="B Titr" pitchFamily="2" charset="-78"/>
              </a:rPr>
              <a:t>های كسب اطلاعات مورد نياز جهت تحليل وضعيت </a:t>
            </a:r>
            <a:r>
              <a:rPr lang="fa-IR" sz="3600" dirty="0" smtClean="0">
                <a:solidFill>
                  <a:schemeClr val="tx1"/>
                </a:solidFill>
                <a:cs typeface="B Titr" pitchFamily="2" charset="-78"/>
              </a:rPr>
              <a:t>موجود</a:t>
            </a:r>
            <a:endParaRPr lang="fa-IR" sz="3600" dirty="0">
              <a:solidFill>
                <a:schemeClr val="tx1"/>
              </a:solidFill>
              <a:cs typeface="B Titr" pitchFamily="2" charset="-78"/>
            </a:endParaRPr>
          </a:p>
        </p:txBody>
      </p:sp>
      <p:sp>
        <p:nvSpPr>
          <p:cNvPr id="3" name="Content Placeholder 2"/>
          <p:cNvSpPr>
            <a:spLocks noGrp="1"/>
          </p:cNvSpPr>
          <p:nvPr>
            <p:ph sz="quarter" idx="1"/>
          </p:nvPr>
        </p:nvSpPr>
        <p:spPr>
          <a:xfrm>
            <a:off x="15766" y="1143000"/>
            <a:ext cx="8763000" cy="5202560"/>
          </a:xfrm>
        </p:spPr>
        <p:txBody>
          <a:bodyPr>
            <a:noAutofit/>
          </a:bodyPr>
          <a:lstStyle/>
          <a:p>
            <a:pPr algn="just">
              <a:buFont typeface="Wingdings" pitchFamily="2" charset="2"/>
              <a:buChar char="q"/>
            </a:pPr>
            <a:r>
              <a:rPr lang="ar-SA" sz="2800" b="1" dirty="0">
                <a:cs typeface="B Nazanin" pitchFamily="2" charset="-78"/>
              </a:rPr>
              <a:t>مرور </a:t>
            </a:r>
            <a:r>
              <a:rPr lang="fa-IR" sz="2800" b="1" dirty="0" smtClean="0">
                <a:cs typeface="B Nazanin" pitchFamily="2" charset="-78"/>
              </a:rPr>
              <a:t>کردن </a:t>
            </a:r>
          </a:p>
          <a:p>
            <a:pPr algn="just">
              <a:lnSpc>
                <a:spcPct val="150000"/>
              </a:lnSpc>
              <a:buFont typeface="Wingdings" pitchFamily="2" charset="2"/>
              <a:buChar char="ü"/>
            </a:pPr>
            <a:r>
              <a:rPr lang="fa-IR" sz="2800" dirty="0" smtClean="0">
                <a:cs typeface="B Nazanin" pitchFamily="2" charset="-78"/>
              </a:rPr>
              <a:t>گزارشات اقتصادی، </a:t>
            </a:r>
            <a:r>
              <a:rPr lang="fa-IR" sz="2800" dirty="0">
                <a:cs typeface="B Nazanin" pitchFamily="2" charset="-78"/>
              </a:rPr>
              <a:t>ارزشيابي ها، </a:t>
            </a:r>
            <a:r>
              <a:rPr lang="fa-IR" sz="2800" dirty="0" smtClean="0">
                <a:cs typeface="B Nazanin" pitchFamily="2" charset="-78"/>
              </a:rPr>
              <a:t>مديريتي </a:t>
            </a:r>
            <a:endParaRPr lang="fa-IR" sz="2800" dirty="0">
              <a:cs typeface="B Nazanin" pitchFamily="2" charset="-78"/>
            </a:endParaRPr>
          </a:p>
          <a:p>
            <a:pPr algn="just">
              <a:lnSpc>
                <a:spcPct val="150000"/>
              </a:lnSpc>
              <a:buFont typeface="Wingdings" pitchFamily="2" charset="2"/>
              <a:buChar char="ü"/>
            </a:pPr>
            <a:r>
              <a:rPr lang="ar-SA" sz="2800" dirty="0" smtClean="0">
                <a:cs typeface="B Nazanin" pitchFamily="2" charset="-78"/>
              </a:rPr>
              <a:t>مقاله‌های مجلات</a:t>
            </a:r>
            <a:r>
              <a:rPr lang="fa-IR" sz="2800" dirty="0" smtClean="0">
                <a:cs typeface="B Nazanin" pitchFamily="2" charset="-78"/>
              </a:rPr>
              <a:t> و </a:t>
            </a:r>
            <a:r>
              <a:rPr lang="fa-IR" sz="2800" dirty="0">
                <a:cs typeface="B Nazanin" pitchFamily="2" charset="-78"/>
              </a:rPr>
              <a:t>مقالات دانشگاهي</a:t>
            </a:r>
          </a:p>
          <a:p>
            <a:pPr algn="just">
              <a:lnSpc>
                <a:spcPct val="150000"/>
              </a:lnSpc>
              <a:buFont typeface="Wingdings" pitchFamily="2" charset="2"/>
              <a:buChar char="ü"/>
            </a:pPr>
            <a:r>
              <a:rPr lang="fa-IR" sz="2800" dirty="0" smtClean="0">
                <a:cs typeface="B Nazanin" pitchFamily="2" charset="-78"/>
              </a:rPr>
              <a:t> </a:t>
            </a:r>
            <a:r>
              <a:rPr lang="ar-SA" sz="2800" dirty="0">
                <a:cs typeface="B Nazanin" pitchFamily="2" charset="-78"/>
              </a:rPr>
              <a:t>اسناد ارايه خدمت</a:t>
            </a:r>
            <a:endParaRPr lang="fa-IR" sz="2800" dirty="0">
              <a:cs typeface="B Nazanin" pitchFamily="2" charset="-78"/>
            </a:endParaRPr>
          </a:p>
          <a:p>
            <a:pPr algn="just">
              <a:lnSpc>
                <a:spcPct val="150000"/>
              </a:lnSpc>
              <a:buFont typeface="Wingdings" pitchFamily="2" charset="2"/>
              <a:buChar char="ü"/>
            </a:pPr>
            <a:r>
              <a:rPr lang="en-US" sz="2800" dirty="0" smtClean="0">
                <a:cs typeface="B Nazanin" pitchFamily="2" charset="-78"/>
              </a:rPr>
              <a:t>DHS</a:t>
            </a:r>
            <a:r>
              <a:rPr lang="fa-IR" sz="2800" dirty="0" smtClean="0">
                <a:cs typeface="B Nazanin" pitchFamily="2" charset="-78"/>
              </a:rPr>
              <a:t> و ساير </a:t>
            </a:r>
            <a:r>
              <a:rPr lang="fa-IR" sz="2800" dirty="0">
                <a:cs typeface="B Nazanin" pitchFamily="2" charset="-78"/>
              </a:rPr>
              <a:t>مطالعات خانوار در مورد دانش، نگرش و </a:t>
            </a:r>
            <a:r>
              <a:rPr lang="fa-IR" sz="2800" dirty="0" smtClean="0">
                <a:cs typeface="B Nazanin" pitchFamily="2" charset="-78"/>
              </a:rPr>
              <a:t>رفتار و بررسي </a:t>
            </a:r>
            <a:r>
              <a:rPr lang="fa-IR" sz="2800" dirty="0">
                <a:cs typeface="B Nazanin" pitchFamily="2" charset="-78"/>
              </a:rPr>
              <a:t>هاي جمعيتي</a:t>
            </a:r>
          </a:p>
          <a:p>
            <a:pPr algn="just">
              <a:lnSpc>
                <a:spcPct val="150000"/>
              </a:lnSpc>
              <a:buFont typeface="Wingdings" pitchFamily="2" charset="2"/>
              <a:buChar char="ü"/>
            </a:pPr>
            <a:r>
              <a:rPr lang="ar-SA" sz="2800" dirty="0" smtClean="0">
                <a:cs typeface="B Nazanin" pitchFamily="2" charset="-78"/>
              </a:rPr>
              <a:t>تحلیل </a:t>
            </a:r>
            <a:r>
              <a:rPr lang="ar-SA" sz="2800" dirty="0">
                <a:cs typeface="B Nazanin" pitchFamily="2" charset="-78"/>
              </a:rPr>
              <a:t>مراقبت‌ها و سیستم خدمات بهداشتی</a:t>
            </a:r>
            <a:endParaRPr lang="fa-IR" sz="2800" dirty="0">
              <a:cs typeface="B Nazanin" pitchFamily="2" charset="-78"/>
            </a:endParaRPr>
          </a:p>
          <a:p>
            <a:pPr algn="just">
              <a:lnSpc>
                <a:spcPct val="150000"/>
              </a:lnSpc>
              <a:buFont typeface="Wingdings" pitchFamily="2" charset="2"/>
              <a:buChar char="ü"/>
            </a:pPr>
            <a:r>
              <a:rPr lang="fa-IR" sz="2800" dirty="0">
                <a:cs typeface="B Nazanin" pitchFamily="2" charset="-78"/>
              </a:rPr>
              <a:t> مستندات مصاحبه ها و بحث هاي گروهي </a:t>
            </a:r>
            <a:r>
              <a:rPr lang="fa-IR" sz="2800" dirty="0" smtClean="0">
                <a:cs typeface="B Nazanin" pitchFamily="2" charset="-78"/>
              </a:rPr>
              <a:t>متمركز</a:t>
            </a:r>
            <a:endParaRPr lang="fa-IR" sz="2800" dirty="0">
              <a:cs typeface="B Nazanin" pitchFamily="2" charset="-78"/>
            </a:endParaRPr>
          </a:p>
        </p:txBody>
      </p:sp>
    </p:spTree>
    <p:extLst>
      <p:ext uri="{BB962C8B-B14F-4D97-AF65-F5344CB8AC3E}">
        <p14:creationId xmlns:p14="http://schemas.microsoft.com/office/powerpoint/2010/main" xmlns="" val="18726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5" presetID="37"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par>
                                <p:cTn id="41" presetID="37"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1063752"/>
          </a:xfrm>
        </p:spPr>
        <p:txBody>
          <a:bodyPr>
            <a:normAutofit fontScale="90000"/>
          </a:bodyPr>
          <a:lstStyle/>
          <a:p>
            <a:r>
              <a:rPr lang="fa-IR" b="1" dirty="0" smtClean="0">
                <a:solidFill>
                  <a:schemeClr val="tx1"/>
                </a:solidFill>
                <a:cs typeface="B Titr" pitchFamily="2" charset="-78"/>
              </a:rPr>
              <a:t/>
            </a:r>
            <a:br>
              <a:rPr lang="fa-IR" b="1" dirty="0" smtClean="0">
                <a:solidFill>
                  <a:schemeClr val="tx1"/>
                </a:solidFill>
                <a:cs typeface="B Titr" pitchFamily="2" charset="-78"/>
              </a:rPr>
            </a:br>
            <a:r>
              <a:rPr lang="fa-IR" b="1" dirty="0" smtClean="0">
                <a:solidFill>
                  <a:schemeClr val="tx1"/>
                </a:solidFill>
                <a:cs typeface="B Titr" pitchFamily="2" charset="-78"/>
              </a:rPr>
              <a:t>ساير </a:t>
            </a:r>
            <a:r>
              <a:rPr lang="fa-IR" b="1" dirty="0">
                <a:solidFill>
                  <a:schemeClr val="tx1"/>
                </a:solidFill>
                <a:cs typeface="B Titr" pitchFamily="2" charset="-78"/>
              </a:rPr>
              <a:t>سؤالاتي كه بايد به آنها پاسخ دهيد:</a:t>
            </a:r>
            <a:r>
              <a:rPr lang="fa-IR" b="1" dirty="0">
                <a:cs typeface="B Titr" pitchFamily="2" charset="-78"/>
              </a:rPr>
              <a:t/>
            </a:r>
            <a:br>
              <a:rPr lang="fa-IR" b="1"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p:txBody>
          <a:bodyPr>
            <a:normAutofit/>
          </a:bodyPr>
          <a:lstStyle/>
          <a:p>
            <a:pPr marL="0" indent="0" algn="just">
              <a:lnSpc>
                <a:spcPct val="150000"/>
              </a:lnSpc>
              <a:buNone/>
            </a:pPr>
            <a:r>
              <a:rPr lang="fa-IR" dirty="0" smtClean="0">
                <a:cs typeface="B Nazanin" pitchFamily="2" charset="-78"/>
              </a:rPr>
              <a:t>• </a:t>
            </a:r>
            <a:r>
              <a:rPr lang="fa-IR" dirty="0">
                <a:cs typeface="B Nazanin" pitchFamily="2" charset="-78"/>
              </a:rPr>
              <a:t>آيا مجريان برنامه ما مي توانند از اين رسانه ها استفاده كنند؟</a:t>
            </a:r>
          </a:p>
          <a:p>
            <a:pPr marL="0" indent="0" algn="just">
              <a:lnSpc>
                <a:spcPct val="150000"/>
              </a:lnSpc>
              <a:buNone/>
            </a:pPr>
            <a:r>
              <a:rPr lang="fa-IR" dirty="0">
                <a:cs typeface="B Nazanin" pitchFamily="2" charset="-78"/>
              </a:rPr>
              <a:t>• آيا منابع كافي براي توليد اين رسانه ها را داريم</a:t>
            </a:r>
            <a:r>
              <a:rPr lang="fa-IR" dirty="0" smtClean="0">
                <a:cs typeface="B Nazanin" pitchFamily="2" charset="-78"/>
              </a:rPr>
              <a:t>؟</a:t>
            </a:r>
            <a:endParaRPr lang="fa-IR" dirty="0">
              <a:cs typeface="B Nazanin" pitchFamily="2" charset="-78"/>
            </a:endParaRPr>
          </a:p>
        </p:txBody>
      </p:sp>
    </p:spTree>
    <p:extLst>
      <p:ext uri="{BB962C8B-B14F-4D97-AF65-F5344CB8AC3E}">
        <p14:creationId xmlns:p14="http://schemas.microsoft.com/office/powerpoint/2010/main" xmlns="" val="32674943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7a63ae98c9331042c85a0ce3caf3b722">
  <xsd:schema xmlns:xsd="http://www.w3.org/2001/XMLSchema" xmlns:p="http://schemas.microsoft.com/office/2006/metadata/properties" targetNamespace="http://schemas.microsoft.com/office/2006/metadata/properties" ma:root="true" ma:fieldsID="643ad641ad674e858ec36190b61f65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17E17749-0318-494B-9513-260B8CC993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63F87AC-03A5-4A59-995F-EFCBBB524F95}">
  <ds:schemaRefs>
    <ds:schemaRef ds:uri="http://schemas.microsoft.com/sharepoint/v3/contenttype/forms"/>
  </ds:schemaRefs>
</ds:datastoreItem>
</file>

<file path=customXml/itemProps3.xml><?xml version="1.0" encoding="utf-8"?>
<ds:datastoreItem xmlns:ds="http://schemas.openxmlformats.org/officeDocument/2006/customXml" ds:itemID="{5DF27322-7936-4834-BDC9-135E5A701BF6}">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Civic</Template>
  <TotalTime>2593</TotalTime>
  <Words>4700</Words>
  <Application>Microsoft Office PowerPoint</Application>
  <PresentationFormat>On-screen Show (4:3)</PresentationFormat>
  <Paragraphs>529</Paragraphs>
  <Slides>90</Slides>
  <Notes>4</Notes>
  <HiddenSlides>3</HiddenSlides>
  <MMClips>0</MMClips>
  <ScaleCrop>false</ScaleCrop>
  <HeadingPairs>
    <vt:vector size="4" baseType="variant">
      <vt:variant>
        <vt:lpstr>Theme</vt:lpstr>
      </vt:variant>
      <vt:variant>
        <vt:i4>1</vt:i4>
      </vt:variant>
      <vt:variant>
        <vt:lpstr>Slide Titles</vt:lpstr>
      </vt:variant>
      <vt:variant>
        <vt:i4>90</vt:i4>
      </vt:variant>
    </vt:vector>
  </HeadingPairs>
  <TitlesOfParts>
    <vt:vector size="91" baseType="lpstr">
      <vt:lpstr>Civic</vt:lpstr>
      <vt:lpstr>برقرای ارتباط استراتژیک برای ارتقای سلامت</vt:lpstr>
      <vt:lpstr>ارتقای سلامت</vt:lpstr>
      <vt:lpstr>عوامل در برگیرنده برنامه ارتباط استراتژيك براي ارتقاي سلامت</vt:lpstr>
      <vt:lpstr>خصوصیات برنامه ارتباط استراتژيك براي ارتقاي سلامت</vt:lpstr>
      <vt:lpstr>خصوصیات برنامه ارتباط استراتژيك براي ارتقاي سلامت</vt:lpstr>
      <vt:lpstr>گا م های برقرای ارتباط استراتژیک</vt:lpstr>
      <vt:lpstr>مراحل گام اول(تحليل وضعيت موجود)</vt:lpstr>
      <vt:lpstr>معیارهای تدوین صحیح مشکل سلامت</vt:lpstr>
      <vt:lpstr>روش های كسب اطلاعات مورد نياز جهت تحليل وضعيت موجود</vt:lpstr>
      <vt:lpstr>روش های كسب اطلاعات مورد نياز جهت تحليل وضعيت موجود</vt:lpstr>
      <vt:lpstr>روش های كسب اطلاعات مورد نياز جهت تحليل وضعيت موجود</vt:lpstr>
      <vt:lpstr>تحليل وضعيت موجود مشكل بهداشتي</vt:lpstr>
      <vt:lpstr>شناسايي مشكلات تغيير رفتار</vt:lpstr>
      <vt:lpstr>شناسایی نقاط ضعف  و قوت، فرصت ها و تهدیدها  </vt:lpstr>
      <vt:lpstr>گام دوم: دسته بندي مخاطبين</vt:lpstr>
      <vt:lpstr>گام دوم: دسته بندي مخاطبين</vt:lpstr>
      <vt:lpstr>دسته بندي مخاطبين</vt:lpstr>
      <vt:lpstr>در چه زماني بايد مخاطب يك برنامه ارتباطي، تقسيم بندي شود</vt:lpstr>
      <vt:lpstr>در چه زماني، بايد مخاطب يك برنامه ارتباطي تقسيم بندي شود</vt:lpstr>
      <vt:lpstr>در چه زماني، بايد مخاطب يك برنامه ارتباطي تقسيم بندي شود</vt:lpstr>
      <vt:lpstr>Slide 21</vt:lpstr>
      <vt:lpstr>دسته بندي مخاطبين</vt:lpstr>
      <vt:lpstr>اولويت بندي مخاطبين </vt:lpstr>
      <vt:lpstr>اولويت بندي مخاطبين</vt:lpstr>
      <vt:lpstr>رتبه بندي مخاطبين در اولويت</vt:lpstr>
      <vt:lpstr>تعيين مخاطبين كليدي</vt:lpstr>
      <vt:lpstr>تعيين مخاطبين كليدي</vt:lpstr>
      <vt:lpstr>تعيين مخاطبين كليدي</vt:lpstr>
      <vt:lpstr>                         تحلیل فرد تأثيرگذار الف. مخاطب اوليه: </vt:lpstr>
      <vt:lpstr>رسم تصويري از مخاطبين اوليه</vt:lpstr>
      <vt:lpstr>گام سوم: اهداف اختصاصي تغيير رفتار</vt:lpstr>
      <vt:lpstr>گام سوم: اهداف اختصاصي تغيير رفتار</vt:lpstr>
      <vt:lpstr>بیان تغییر رفتار مورد نظر در هرگروه از مخاطبان</vt:lpstr>
      <vt:lpstr>بيان ميزان تغيير رفتار مورد نظر </vt:lpstr>
      <vt:lpstr>موانع تغییر رفتار</vt:lpstr>
      <vt:lpstr>تجارب قبلي</vt:lpstr>
      <vt:lpstr>شرايطي كه ارتباط تحت تأثيرآن رخ مي دهد </vt:lpstr>
      <vt:lpstr>مقدار تغيير رفتار مورد نياز براي موفقيت برنامه</vt:lpstr>
      <vt:lpstr>تعيين چارچوب زماني تغيير رفتار مورد نظر</vt:lpstr>
      <vt:lpstr>تعيين چارچوب زماني تغيير رفتار مورد نظر</vt:lpstr>
      <vt:lpstr>شاخص هاي مناسب داراي خصوصيات زير هستند:</vt:lpstr>
      <vt:lpstr>خلاصه اهداف تغيير رفتار</vt:lpstr>
      <vt:lpstr>گام چهارم: تعيين استراتژي مناسب</vt:lpstr>
      <vt:lpstr>گام چهارم: تعيين استراتژي مناسب</vt:lpstr>
      <vt:lpstr>تعيين استراتژي مناسب</vt:lpstr>
      <vt:lpstr>در انتخاب استراتژي هاي ارتباطي بايد به اين مسائل فكركنيم:</vt:lpstr>
      <vt:lpstr>تعيين هويت طولاني مدت رفتار و استقرار رفتار جايگزين</vt:lpstr>
      <vt:lpstr>هويت طولاني مدت رفتار يا برند رفتار </vt:lpstr>
      <vt:lpstr>هويت طولاني مدت رفتار يا برند رفتار</vt:lpstr>
      <vt:lpstr>هويت طولاني مدت رفتار يا برند رفتار</vt:lpstr>
      <vt:lpstr>استقرار رفتار جايگزين</vt:lpstr>
      <vt:lpstr>استقرار رفتار جايگزين</vt:lpstr>
      <vt:lpstr>استقرار رفتار جايگزين</vt:lpstr>
      <vt:lpstr>استقرار رفتار جايگزين</vt:lpstr>
      <vt:lpstr>مراحل استقرار يك جايگزين مناسب</vt:lpstr>
      <vt:lpstr>مراحل استقرار يك جايگزين مناسب</vt:lpstr>
      <vt:lpstr>مراحل استقرار يك جايگزين مناسب</vt:lpstr>
      <vt:lpstr>تدوين بيانيه استقرار </vt:lpstr>
      <vt:lpstr> گام پنجم: طراحی پیام</vt:lpstr>
      <vt:lpstr>نكات اساسي در  محتواي پيام</vt:lpstr>
      <vt:lpstr>مراحل كلي طراحي پيام </vt:lpstr>
      <vt:lpstr>انواع پیام</vt:lpstr>
      <vt:lpstr>پيام هاي آگاهي دهنده</vt:lpstr>
      <vt:lpstr>پيام هاي آموزشي </vt:lpstr>
      <vt:lpstr>پیام های آموزشی</vt:lpstr>
      <vt:lpstr>پیام های ترغیب کننده</vt:lpstr>
      <vt:lpstr>Slide 67</vt:lpstr>
      <vt:lpstr>Slide 68</vt:lpstr>
      <vt:lpstr>Slide 69</vt:lpstr>
      <vt:lpstr>Slide 70</vt:lpstr>
      <vt:lpstr>   نکات اساسی در پیام های نوشتاری </vt:lpstr>
      <vt:lpstr> نکات اساسی در پیام های نوشتاری </vt:lpstr>
      <vt:lpstr>نکات اساسی در پیام های نوشتاری</vt:lpstr>
      <vt:lpstr>گام ششم: كانال ها و رسانه هاي ارتباطي</vt:lpstr>
      <vt:lpstr>تعریف کانال ارتباطی</vt:lpstr>
      <vt:lpstr>انواع مختلف كانال هاي ارتباطي</vt:lpstr>
      <vt:lpstr>كانال هاي بين فردي</vt:lpstr>
      <vt:lpstr>كانال هاي مبتني بر جامعه  </vt:lpstr>
      <vt:lpstr>كانال هاي ارتباط جمعي </vt:lpstr>
      <vt:lpstr> انتخاب بهترين كانال هاي ارتباطي براي دسترسي به مخاطبين مورد نظر</vt:lpstr>
      <vt:lpstr>يك روز عادي از زندگي مخاطب مورد نظر</vt:lpstr>
      <vt:lpstr>بررسي بهترين تركيب كانالها براي اجراي استراتژي ارتباطي منتخب</vt:lpstr>
      <vt:lpstr>تعيين هزينه اثربخشي هر يك از كانال هاي ارتباطي موجود</vt:lpstr>
      <vt:lpstr>مراحل انتخاب کانال ارتباطی</vt:lpstr>
      <vt:lpstr>استفاده هم زمان از چند كانال ارتباطي</vt:lpstr>
      <vt:lpstr>كانال هاي ارتباطي حمايتي با استدلال منطقي براي هر يك</vt:lpstr>
      <vt:lpstr>كانال هاي ارتباطي حمايتي با استدلال منطقي براي هر يك</vt:lpstr>
      <vt:lpstr>رسانه</vt:lpstr>
      <vt:lpstr>براي تعيين رسانه هاي ارتباطي مورد نياز بايد جواب پرسش هاي زير را بيابيد: </vt:lpstr>
      <vt:lpstr> ساير سؤالاتي كه بايد به آنها پاسخ دهيد: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برخي از خصوصيات ويژه برقراري ارتباط استراتژيك براي ارتقاي سلامت به شرح زير است</dc:title>
  <dc:creator>soleimanian</dc:creator>
  <cp:lastModifiedBy>m.faraji</cp:lastModifiedBy>
  <cp:revision>143</cp:revision>
  <dcterms:created xsi:type="dcterms:W3CDTF">2014-12-04T12:23:56Z</dcterms:created>
  <dcterms:modified xsi:type="dcterms:W3CDTF">2015-01-03T04:48:14Z</dcterms:modified>
</cp:coreProperties>
</file>